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81" r:id="rId1"/>
  </p:sldMasterIdLst>
  <p:notesMasterIdLst>
    <p:notesMasterId r:id="rId27"/>
  </p:notesMasterIdLst>
  <p:handoutMasterIdLst>
    <p:handoutMasterId r:id="rId28"/>
  </p:handoutMasterIdLst>
  <p:sldIdLst>
    <p:sldId id="276" r:id="rId2"/>
    <p:sldId id="422" r:id="rId3"/>
    <p:sldId id="423" r:id="rId4"/>
    <p:sldId id="424"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128"/>
        <a:cs typeface="+mn-cs"/>
      </a:defRPr>
    </a:lvl5pPr>
    <a:lvl6pPr marL="2286000" algn="l" defTabSz="914400" rtl="0" eaLnBrk="1" latinLnBrk="0" hangingPunct="1">
      <a:defRPr sz="2400" kern="1200">
        <a:solidFill>
          <a:schemeClr val="tx1"/>
        </a:solidFill>
        <a:latin typeface="Times New Roman" charset="0"/>
        <a:ea typeface="ＭＳ Ｐゴシック" charset="-128"/>
        <a:cs typeface="+mn-cs"/>
      </a:defRPr>
    </a:lvl6pPr>
    <a:lvl7pPr marL="2743200" algn="l" defTabSz="914400" rtl="0" eaLnBrk="1" latinLnBrk="0" hangingPunct="1">
      <a:defRPr sz="2400" kern="1200">
        <a:solidFill>
          <a:schemeClr val="tx1"/>
        </a:solidFill>
        <a:latin typeface="Times New Roman" charset="0"/>
        <a:ea typeface="ＭＳ Ｐゴシック" charset="-128"/>
        <a:cs typeface="+mn-cs"/>
      </a:defRPr>
    </a:lvl7pPr>
    <a:lvl8pPr marL="3200400" algn="l" defTabSz="914400" rtl="0" eaLnBrk="1" latinLnBrk="0" hangingPunct="1">
      <a:defRPr sz="2400" kern="1200">
        <a:solidFill>
          <a:schemeClr val="tx1"/>
        </a:solidFill>
        <a:latin typeface="Times New Roman" charset="0"/>
        <a:ea typeface="ＭＳ Ｐゴシック" charset="-128"/>
        <a:cs typeface="+mn-cs"/>
      </a:defRPr>
    </a:lvl8pPr>
    <a:lvl9pPr marL="3657600" algn="l" defTabSz="914400" rtl="0" eaLnBrk="1" latinLnBrk="0" hangingPunct="1">
      <a:defRPr sz="2400" kern="1200">
        <a:solidFill>
          <a:schemeClr val="tx1"/>
        </a:solidFill>
        <a:latin typeface="Times New Roman"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DADEBA"/>
    <a:srgbClr val="C8CE98"/>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47" autoAdjust="0"/>
    <p:restoredTop sz="67043" autoAdjust="0"/>
  </p:normalViewPr>
  <p:slideViewPr>
    <p:cSldViewPr snapToGrid="0" snapToObjects="1">
      <p:cViewPr varScale="1">
        <p:scale>
          <a:sx n="63" d="100"/>
          <a:sy n="63" d="100"/>
        </p:scale>
        <p:origin x="24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8E5798-3096-4BCA-9ED0-93A8B0FE554F}" type="datetimeFigureOut">
              <a:rPr lang="en-US" smtClean="0"/>
              <a:pPr/>
              <a:t>7/22/20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61384AD-0C9B-41D2-AFF9-8C11ABA775F1}" type="slidenum">
              <a:rPr lang="en-US" smtClean="0"/>
              <a:pPr/>
              <a:t>‹#›</a:t>
            </a:fld>
            <a:endParaRPr lang="en-US"/>
          </a:p>
        </p:txBody>
      </p:sp>
    </p:spTree>
    <p:extLst>
      <p:ext uri="{BB962C8B-B14F-4D97-AF65-F5344CB8AC3E}">
        <p14:creationId xmlns:p14="http://schemas.microsoft.com/office/powerpoint/2010/main" val="547662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66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66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66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0C18263-DCF1-4C5C-A206-A9FE102DF746}" type="slidenum">
              <a:rPr lang="en-US"/>
              <a:pPr/>
              <a:t>‹#›</a:t>
            </a:fld>
            <a:endParaRPr lang="en-US"/>
          </a:p>
        </p:txBody>
      </p:sp>
    </p:spTree>
    <p:extLst>
      <p:ext uri="{BB962C8B-B14F-4D97-AF65-F5344CB8AC3E}">
        <p14:creationId xmlns:p14="http://schemas.microsoft.com/office/powerpoint/2010/main" val="1764627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ln/>
        </p:spPr>
      </p:sp>
      <p:sp>
        <p:nvSpPr>
          <p:cNvPr id="16387" name="Notes Placeholder 2"/>
          <p:cNvSpPr>
            <a:spLocks noGrp="1"/>
          </p:cNvSpPr>
          <p:nvPr>
            <p:ph type="body" idx="1"/>
          </p:nvPr>
        </p:nvSpPr>
        <p:spPr>
          <a:noFill/>
          <a:ln/>
        </p:spPr>
        <p:txBody>
          <a:bodyPr/>
          <a:lstStyle/>
          <a:p>
            <a:endParaRPr lang="en-US" dirty="0" smtClean="0">
              <a:latin typeface="Times New Roman" charset="0"/>
            </a:endParaRPr>
          </a:p>
        </p:txBody>
      </p:sp>
      <p:sp>
        <p:nvSpPr>
          <p:cNvPr id="16388" name="Slide Number Placeholder 3"/>
          <p:cNvSpPr>
            <a:spLocks noGrp="1"/>
          </p:cNvSpPr>
          <p:nvPr>
            <p:ph type="sldNum" sz="quarter" idx="5"/>
          </p:nvPr>
        </p:nvSpPr>
        <p:spPr>
          <a:noFill/>
        </p:spPr>
        <p:txBody>
          <a:bodyPr/>
          <a:lstStyle/>
          <a:p>
            <a:fld id="{E50CFE14-CA3F-4BF5-8CF0-A5CC3D10E4CE}" type="slidenum">
              <a:rPr lang="en-US"/>
              <a:pPr/>
              <a:t>1</a:t>
            </a:fld>
            <a:endParaRPr lang="en-US"/>
          </a:p>
        </p:txBody>
      </p:sp>
    </p:spTree>
    <p:extLst>
      <p:ext uri="{BB962C8B-B14F-4D97-AF65-F5344CB8AC3E}">
        <p14:creationId xmlns:p14="http://schemas.microsoft.com/office/powerpoint/2010/main" val="99064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latin typeface="Lucida Console" pitchFamily="-112" charset="0"/>
              </a:rPr>
              <a:t>:hover</a:t>
            </a:r>
            <a:r>
              <a:rPr lang="en-US" dirty="0" smtClean="0"/>
              <a:t> </a:t>
            </a:r>
            <a:r>
              <a:rPr lang="en-US" dirty="0" err="1" smtClean="0"/>
              <a:t>pseudoclass</a:t>
            </a:r>
            <a:r>
              <a:rPr lang="en-US" dirty="0" smtClean="0"/>
              <a:t> </a:t>
            </a:r>
          </a:p>
          <a:p>
            <a:pPr lvl="1" eaLnBrk="1" hangingPunct="1">
              <a:buFont typeface="Wingdings" pitchFamily="-112" charset="2"/>
              <a:buChar char="§"/>
            </a:pPr>
            <a:r>
              <a:rPr lang="en-US" dirty="0" smtClean="0"/>
              <a:t>used to apply styles to an element when the mouse cursor is over it</a:t>
            </a:r>
          </a:p>
          <a:p>
            <a:endParaRPr lang="en-US" dirty="0" smtClean="0"/>
          </a:p>
          <a:p>
            <a:endParaRPr lang="en-US" dirty="0" smtClean="0"/>
          </a:p>
          <a:p>
            <a:r>
              <a:rPr lang="en-US" dirty="0" smtClean="0"/>
              <a:t>So</a:t>
            </a:r>
            <a:r>
              <a:rPr lang="en-US" baseline="0" dirty="0" smtClean="0"/>
              <a:t> here the menu is collapsed, since there is no hovering</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17</a:t>
            </a:fld>
            <a:endParaRPr lang="en-US"/>
          </a:p>
        </p:txBody>
      </p:sp>
    </p:spTree>
    <p:extLst>
      <p:ext uri="{BB962C8B-B14F-4D97-AF65-F5344CB8AC3E}">
        <p14:creationId xmlns:p14="http://schemas.microsoft.com/office/powerpoint/2010/main" val="15162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hover over the </a:t>
            </a:r>
            <a:r>
              <a:rPr lang="en-US" dirty="0" err="1" smtClean="0"/>
              <a:t>nav</a:t>
            </a:r>
            <a:r>
              <a:rPr lang="en-US" baseline="0" dirty="0" smtClean="0"/>
              <a:t> its nested </a:t>
            </a:r>
            <a:r>
              <a:rPr lang="en-US" baseline="0" dirty="0" err="1" smtClean="0"/>
              <a:t>ul</a:t>
            </a:r>
            <a:r>
              <a:rPr lang="en-US" baseline="0" dirty="0" smtClean="0"/>
              <a:t> changes display from none to block</a:t>
            </a:r>
            <a:endParaRPr lang="en-US" dirty="0" smtClean="0"/>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18</a:t>
            </a:fld>
            <a:endParaRPr lang="en-US"/>
          </a:p>
        </p:txBody>
      </p:sp>
    </p:spTree>
    <p:extLst>
      <p:ext uri="{BB962C8B-B14F-4D97-AF65-F5344CB8AC3E}">
        <p14:creationId xmlns:p14="http://schemas.microsoft.com/office/powerpoint/2010/main" val="152957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hover over a list item in an unordered list in a </a:t>
            </a:r>
            <a:r>
              <a:rPr lang="en-US" dirty="0" err="1" smtClean="0"/>
              <a:t>nav</a:t>
            </a:r>
            <a:r>
              <a:rPr lang="en-US" dirty="0" smtClean="0"/>
              <a:t>, its background turns powder-blue</a:t>
            </a:r>
            <a:r>
              <a:rPr lang="en-US" baseline="0" dirty="0" smtClean="0"/>
              <a:t> and its text is undecorated</a:t>
            </a:r>
            <a:endParaRPr lang="en-US" dirty="0" smtClean="0"/>
          </a:p>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19</a:t>
            </a:fld>
            <a:endParaRPr lang="en-US"/>
          </a:p>
        </p:txBody>
      </p:sp>
    </p:spTree>
    <p:extLst>
      <p:ext uri="{BB962C8B-B14F-4D97-AF65-F5344CB8AC3E}">
        <p14:creationId xmlns:p14="http://schemas.microsoft.com/office/powerpoint/2010/main" val="96659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20</a:t>
            </a:fld>
            <a:endParaRPr lang="en-US"/>
          </a:p>
        </p:txBody>
      </p:sp>
    </p:spTree>
    <p:extLst>
      <p:ext uri="{BB962C8B-B14F-4D97-AF65-F5344CB8AC3E}">
        <p14:creationId xmlns:p14="http://schemas.microsoft.com/office/powerpoint/2010/main" val="69638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21</a:t>
            </a:fld>
            <a:endParaRPr lang="en-US"/>
          </a:p>
        </p:txBody>
      </p:sp>
    </p:spTree>
    <p:extLst>
      <p:ext uri="{BB962C8B-B14F-4D97-AF65-F5344CB8AC3E}">
        <p14:creationId xmlns:p14="http://schemas.microsoft.com/office/powerpoint/2010/main" val="14927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22</a:t>
            </a:fld>
            <a:endParaRPr lang="en-US"/>
          </a:p>
        </p:txBody>
      </p:sp>
    </p:spTree>
    <p:extLst>
      <p:ext uri="{BB962C8B-B14F-4D97-AF65-F5344CB8AC3E}">
        <p14:creationId xmlns:p14="http://schemas.microsoft.com/office/powerpoint/2010/main" val="1715667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23</a:t>
            </a:fld>
            <a:endParaRPr lang="en-US"/>
          </a:p>
        </p:txBody>
      </p:sp>
    </p:spTree>
    <p:extLst>
      <p:ext uri="{BB962C8B-B14F-4D97-AF65-F5344CB8AC3E}">
        <p14:creationId xmlns:p14="http://schemas.microsoft.com/office/powerpoint/2010/main" val="130625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“Universal” in the h1 element (* matches the &lt;h1&gt;)</a:t>
            </a:r>
          </a:p>
          <a:p>
            <a:r>
              <a:rPr lang="en-US" dirty="0" smtClean="0"/>
              <a:t>“emphasize” in the </a:t>
            </a:r>
            <a:r>
              <a:rPr lang="en-US" dirty="0" err="1" smtClean="0"/>
              <a:t>p</a:t>
            </a:r>
            <a:r>
              <a:rPr lang="en-US" dirty="0" smtClean="0"/>
              <a:t> element (* matches the &lt;</a:t>
            </a:r>
            <a:r>
              <a:rPr lang="en-US" dirty="0" err="1" smtClean="0"/>
              <a:t>p</a:t>
            </a:r>
            <a:r>
              <a:rPr lang="en-US" dirty="0" smtClean="0"/>
              <a:t>&gt;)</a:t>
            </a:r>
          </a:p>
          <a:p>
            <a:r>
              <a:rPr lang="en-US" dirty="0" smtClean="0"/>
              <a:t>“not” in the first </a:t>
            </a:r>
            <a:r>
              <a:rPr lang="en-US" dirty="0" err="1" smtClean="0"/>
              <a:t>li</a:t>
            </a:r>
            <a:r>
              <a:rPr lang="en-US" dirty="0" smtClean="0"/>
              <a:t> element (* matches the &lt;</a:t>
            </a:r>
            <a:r>
              <a:rPr lang="en-US" dirty="0" err="1" smtClean="0"/>
              <a:t>ul</a:t>
            </a:r>
            <a:r>
              <a:rPr lang="en-US" dirty="0" smtClean="0"/>
              <a:t>&gt; or the &lt;</a:t>
            </a:r>
            <a:r>
              <a:rPr lang="en-US" dirty="0" err="1" smtClean="0"/>
              <a:t>li</a:t>
            </a:r>
            <a:r>
              <a:rPr lang="en-US" dirty="0" smtClean="0"/>
              <a:t>&gt;)</a:t>
            </a:r>
          </a:p>
          <a:p>
            <a:r>
              <a:rPr lang="en-US" dirty="0" smtClean="0"/>
              <a:t>“type” in the second </a:t>
            </a:r>
            <a:r>
              <a:rPr lang="en-US" dirty="0" err="1" smtClean="0"/>
              <a:t>li</a:t>
            </a:r>
            <a:r>
              <a:rPr lang="en-US" dirty="0" smtClean="0"/>
              <a:t> element (* matches the &lt;</a:t>
            </a:r>
            <a:r>
              <a:rPr lang="en-US" dirty="0" err="1" smtClean="0"/>
              <a:t>ul</a:t>
            </a:r>
            <a:r>
              <a:rPr lang="en-US" dirty="0" smtClean="0"/>
              <a:t>&gt; or the &lt;</a:t>
            </a:r>
            <a:r>
              <a:rPr lang="en-US" dirty="0" err="1" smtClean="0"/>
              <a:t>li</a:t>
            </a:r>
            <a:r>
              <a:rPr lang="en-US" dirty="0" smtClean="0"/>
              <a:t>&gt;)</a:t>
            </a:r>
          </a:p>
          <a:p>
            <a:endParaRPr lang="en-US" dirty="0" smtClean="0"/>
          </a:p>
          <a:p>
            <a:r>
              <a:rPr lang="en-US" dirty="0" smtClean="0"/>
              <a:t>However, it won’t match the </a:t>
            </a:r>
          </a:p>
          <a:p>
            <a:r>
              <a:rPr lang="en-US" dirty="0" smtClean="0"/>
              <a:t>&lt;</a:t>
            </a:r>
            <a:r>
              <a:rPr lang="en-US" dirty="0" err="1" smtClean="0"/>
              <a:t>em</a:t>
            </a:r>
            <a:r>
              <a:rPr lang="en-US" dirty="0" smtClean="0"/>
              <a:t>&gt;immediate&lt;/</a:t>
            </a:r>
            <a:r>
              <a:rPr lang="en-US" dirty="0" err="1" smtClean="0"/>
              <a:t>em</a:t>
            </a:r>
            <a:r>
              <a:rPr lang="en-US" dirty="0" smtClean="0"/>
              <a:t>&gt; element, </a:t>
            </a:r>
          </a:p>
          <a:p>
            <a:r>
              <a:rPr lang="en-US" dirty="0" smtClean="0"/>
              <a:t>since that’s an immediate child of the div element—there’s nothing between &lt;div&gt; and &lt;</a:t>
            </a:r>
            <a:r>
              <a:rPr lang="en-US" dirty="0" err="1" smtClean="0"/>
              <a:t>em</a:t>
            </a:r>
            <a:r>
              <a:rPr lang="en-US" dirty="0" smtClean="0"/>
              <a:t>&gt; for the * to match.</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24</a:t>
            </a:fld>
            <a:endParaRPr lang="en-US"/>
          </a:p>
        </p:txBody>
      </p:sp>
    </p:spTree>
    <p:extLst>
      <p:ext uri="{BB962C8B-B14F-4D97-AF65-F5344CB8AC3E}">
        <p14:creationId xmlns:p14="http://schemas.microsoft.com/office/powerpoint/2010/main" val="1424402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25</a:t>
            </a:fld>
            <a:endParaRPr lang="en-US"/>
          </a:p>
        </p:txBody>
      </p:sp>
    </p:spTree>
    <p:extLst>
      <p:ext uri="{BB962C8B-B14F-4D97-AF65-F5344CB8AC3E}">
        <p14:creationId xmlns:p14="http://schemas.microsoft.com/office/powerpoint/2010/main" val="192212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A8120E7-00F3-2E41-9E34-F96CB744ACB7}" type="slidenum">
              <a:rPr lang="en-US"/>
              <a:pPr/>
              <a:t>2</a:t>
            </a:fld>
            <a:endParaRPr lang="en-US"/>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eaLnBrk="1" hangingPunct="1"/>
            <a:r>
              <a:rPr lang="en-US" dirty="0" smtClean="0">
                <a:latin typeface="Arial" pitchFamily="-112" charset="0"/>
              </a:rPr>
              <a:t>In front = closer to your eyes</a:t>
            </a:r>
            <a:endParaRPr lang="en-US" dirty="0">
              <a:latin typeface="Arial" pitchFamily="-112" charset="0"/>
            </a:endParaRPr>
          </a:p>
        </p:txBody>
      </p:sp>
    </p:spTree>
    <p:extLst>
      <p:ext uri="{BB962C8B-B14F-4D97-AF65-F5344CB8AC3E}">
        <p14:creationId xmlns:p14="http://schemas.microsoft.com/office/powerpoint/2010/main" val="192394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9C473A65-84B9-CD49-B69B-DB1916229ABF}" type="slidenum">
              <a:rPr lang="en-US"/>
              <a:pPr/>
              <a:t>6</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en-US">
              <a:latin typeface="Arial" pitchFamily="-112" charset="0"/>
            </a:endParaRPr>
          </a:p>
        </p:txBody>
      </p:sp>
    </p:spTree>
    <p:extLst>
      <p:ext uri="{BB962C8B-B14F-4D97-AF65-F5344CB8AC3E}">
        <p14:creationId xmlns:p14="http://schemas.microsoft.com/office/powerpoint/2010/main" val="206820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ex again?</a:t>
            </a:r>
          </a:p>
          <a:p>
            <a:endParaRPr lang="en-US" dirty="0" smtClean="0"/>
          </a:p>
          <a:p>
            <a:r>
              <a:rPr lang="en-US" dirty="0" smtClean="0"/>
              <a:t>Size</a:t>
            </a:r>
            <a:r>
              <a:rPr lang="en-US" baseline="0" dirty="0" smtClean="0"/>
              <a:t> of lowercase </a:t>
            </a:r>
            <a:r>
              <a:rPr lang="en-US" baseline="0" dirty="0" err="1" smtClean="0"/>
              <a:t>x</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7</a:t>
            </a:fld>
            <a:endParaRPr lang="en-US"/>
          </a:p>
        </p:txBody>
      </p:sp>
    </p:spTree>
    <p:extLst>
      <p:ext uri="{BB962C8B-B14F-4D97-AF65-F5344CB8AC3E}">
        <p14:creationId xmlns:p14="http://schemas.microsoft.com/office/powerpoint/2010/main" val="141011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Note…you can easily overlap</a:t>
            </a:r>
            <a:r>
              <a:rPr lang="en-US" baseline="0" dirty="0" smtClean="0"/>
              <a:t> text by mistake</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8</a:t>
            </a:fld>
            <a:endParaRPr lang="en-US"/>
          </a:p>
        </p:txBody>
      </p:sp>
    </p:spTree>
    <p:extLst>
      <p:ext uri="{BB962C8B-B14F-4D97-AF65-F5344CB8AC3E}">
        <p14:creationId xmlns:p14="http://schemas.microsoft.com/office/powerpoint/2010/main" val="76640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C508CEFC-7349-534B-BD72-C8769E59203A}" type="slidenum">
              <a:rPr lang="en-US"/>
              <a:pPr/>
              <a:t>9</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a:latin typeface="Arial" pitchFamily="-112" charset="0"/>
            </a:endParaRPr>
          </a:p>
        </p:txBody>
      </p:sp>
    </p:spTree>
    <p:extLst>
      <p:ext uri="{BB962C8B-B14F-4D97-AF65-F5344CB8AC3E}">
        <p14:creationId xmlns:p14="http://schemas.microsoft.com/office/powerpoint/2010/main" val="882621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88659957-D47A-864F-B0B1-FDAA708C036C}" type="slidenum">
              <a:rPr lang="en-US"/>
              <a:pPr/>
              <a:t>14</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r>
              <a:rPr lang="en-US" dirty="0" smtClean="0"/>
              <a:t>visible The overflow is not clipped. It renders outside the element's box. This is default </a:t>
            </a:r>
          </a:p>
          <a:p>
            <a:pPr eaLnBrk="1" hangingPunct="1"/>
            <a:r>
              <a:rPr lang="en-US" dirty="0" smtClean="0"/>
              <a:t>hidden The overflow is clipped, and the rest of the content will be invisible </a:t>
            </a:r>
          </a:p>
          <a:p>
            <a:pPr eaLnBrk="1" hangingPunct="1"/>
            <a:r>
              <a:rPr lang="en-US" dirty="0" smtClean="0"/>
              <a:t>scroll The overflow is clipped, but a scroll-bar is added to see the rest of the content</a:t>
            </a:r>
          </a:p>
          <a:p>
            <a:pPr eaLnBrk="1" hangingPunct="1"/>
            <a:r>
              <a:rPr lang="en-US" dirty="0" smtClean="0"/>
              <a:t>auto If overflow is clipped, a scroll-bar should be added to see the rest of the content </a:t>
            </a:r>
          </a:p>
          <a:p>
            <a:pPr eaLnBrk="1" hangingPunct="1"/>
            <a:r>
              <a:rPr lang="en-US" dirty="0" smtClean="0"/>
              <a:t>inherit Specifies that the value of the overflow property should be inherited from the parent element</a:t>
            </a:r>
          </a:p>
          <a:p>
            <a:pPr eaLnBrk="1" hangingPunct="1"/>
            <a:endParaRPr lang="en-US" dirty="0" smtClean="0">
              <a:latin typeface="Arial" pitchFamily="-112" charset="0"/>
            </a:endParaRPr>
          </a:p>
          <a:p>
            <a:pPr eaLnBrk="1" hangingPunct="1"/>
            <a:r>
              <a:rPr lang="en-US" dirty="0" smtClean="0"/>
              <a:t>“If no hard constraints are imposed by other properties, the element is allowed to assume its natural content width, based on the width of the horizontal space available. For static or (relatively positioned) elements, this means that an element whose width is set to auto will expand to fill the parent without our needing to set a specific width such as width:100%. “</a:t>
            </a:r>
            <a:endParaRPr lang="en-US" dirty="0">
              <a:latin typeface="Arial" pitchFamily="-112" charset="0"/>
            </a:endParaRPr>
          </a:p>
        </p:txBody>
      </p:sp>
    </p:spTree>
    <p:extLst>
      <p:ext uri="{BB962C8B-B14F-4D97-AF65-F5344CB8AC3E}">
        <p14:creationId xmlns:p14="http://schemas.microsoft.com/office/powerpoint/2010/main" val="141103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15</a:t>
            </a:fld>
            <a:endParaRPr lang="en-US"/>
          </a:p>
        </p:txBody>
      </p:sp>
    </p:spTree>
    <p:extLst>
      <p:ext uri="{BB962C8B-B14F-4D97-AF65-F5344CB8AC3E}">
        <p14:creationId xmlns:p14="http://schemas.microsoft.com/office/powerpoint/2010/main" val="68212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Text-align: justify</a:t>
            </a:r>
          </a:p>
          <a:p>
            <a:r>
              <a:rPr lang="en-US" dirty="0" smtClean="0"/>
              <a:t>Stretches the lines so that each line has equal width (like in newspapers and magazines)</a:t>
            </a:r>
            <a:endParaRPr lang="en-US" dirty="0"/>
          </a:p>
        </p:txBody>
      </p:sp>
      <p:sp>
        <p:nvSpPr>
          <p:cNvPr id="4" name="Slide Number Placeholder 3"/>
          <p:cNvSpPr>
            <a:spLocks noGrp="1"/>
          </p:cNvSpPr>
          <p:nvPr>
            <p:ph type="sldNum" sz="quarter" idx="10"/>
          </p:nvPr>
        </p:nvSpPr>
        <p:spPr/>
        <p:txBody>
          <a:bodyPr/>
          <a:lstStyle/>
          <a:p>
            <a:fld id="{C0C18263-DCF1-4C5C-A206-A9FE102DF746}" type="slidenum">
              <a:rPr lang="en-US" smtClean="0"/>
              <a:pPr/>
              <a:t>16</a:t>
            </a:fld>
            <a:endParaRPr lang="en-US"/>
          </a:p>
        </p:txBody>
      </p:sp>
    </p:spTree>
    <p:extLst>
      <p:ext uri="{BB962C8B-B14F-4D97-AF65-F5344CB8AC3E}">
        <p14:creationId xmlns:p14="http://schemas.microsoft.com/office/powerpoint/2010/main" val="59134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a:lvl1pPr>
          </a:lstStyle>
          <a:p>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defRPr>
                <a:solidFill>
                  <a:schemeClr val="bg1"/>
                </a:solidFill>
              </a:defRPr>
            </a:lvl1pPr>
          </a:lstStyle>
          <a:p>
            <a:fld id="{BD9E6E48-2BBA-4527-8C19-0C80A1FC98A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FA0898BF-B071-435F-BC83-86AD080EE46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DCA922E5-6999-4085-BCD1-6A57B2FAC8FE}"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0069F9A5-0372-0646-A5B4-6E7D7110B5AB}" type="datetime1">
              <a:rPr lang="en-US"/>
              <a:pPr/>
              <a:t>7/22/20</a:t>
            </a:fld>
            <a:endParaRPr lang="en-US"/>
          </a:p>
        </p:txBody>
      </p:sp>
      <p:sp>
        <p:nvSpPr>
          <p:cNvPr id="5" name="Footer Placeholder 21"/>
          <p:cNvSpPr>
            <a:spLocks noGrp="1"/>
          </p:cNvSpPr>
          <p:nvPr>
            <p:ph type="ftr" sz="quarter" idx="11"/>
          </p:nvPr>
        </p:nvSpPr>
        <p:spPr/>
        <p:txBody>
          <a:bodyPr/>
          <a:lstStyle>
            <a:lvl1pPr>
              <a:defRPr/>
            </a:lvl1pPr>
          </a:lstStyle>
          <a:p>
            <a:r>
              <a:rPr lang="en-US"/>
              <a:t>Copyright © Pearson, Inc. 2013. All Rights Reserved.</a:t>
            </a:r>
          </a:p>
        </p:txBody>
      </p:sp>
      <p:sp>
        <p:nvSpPr>
          <p:cNvPr id="6" name="Slide Number Placeholder 17"/>
          <p:cNvSpPr>
            <a:spLocks noGrp="1"/>
          </p:cNvSpPr>
          <p:nvPr>
            <p:ph type="sldNum" sz="quarter" idx="12"/>
          </p:nvPr>
        </p:nvSpPr>
        <p:spPr/>
        <p:txBody>
          <a:bodyPr/>
          <a:lstStyle>
            <a:lvl1pPr>
              <a:defRPr/>
            </a:lvl1pPr>
          </a:lstStyle>
          <a:p>
            <a:fld id="{84840D24-62EC-F74A-901B-AE2B3F014F6F}" type="slidenum">
              <a:rPr lang="en-US"/>
              <a:pPr/>
              <a:t>‹#›</a:t>
            </a:fld>
            <a:endParaRPr lang="en-US"/>
          </a:p>
        </p:txBody>
      </p:sp>
    </p:spTree>
    <p:extLst>
      <p:ext uri="{BB962C8B-B14F-4D97-AF65-F5344CB8AC3E}">
        <p14:creationId xmlns:p14="http://schemas.microsoft.com/office/powerpoint/2010/main" val="206444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A5D975A7-5BC2-4DE8-A14D-FB8F688F8C0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13"/>
          <p:cNvSpPr>
            <a:spLocks noGrp="1"/>
          </p:cNvSpPr>
          <p:nvPr>
            <p:ph type="dt" sz="half" idx="10"/>
          </p:nvPr>
        </p:nvSpPr>
        <p:spPr/>
        <p:txBody>
          <a:bodyPr/>
          <a:lstStyle>
            <a:lvl1pPr>
              <a:defRPr/>
            </a:lvl1pPr>
          </a:lstStyle>
          <a:p>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CFFC379A-C337-4827-9D9D-F194D892640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2BEF1D33-6C99-40AB-B2A8-9F40D7115B4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endParaRPr lang="en-US"/>
          </a:p>
        </p:txBody>
      </p:sp>
      <p:sp>
        <p:nvSpPr>
          <p:cNvPr id="8" name="Footer Placeholder 2"/>
          <p:cNvSpPr>
            <a:spLocks noGrp="1"/>
          </p:cNvSpPr>
          <p:nvPr>
            <p:ph type="ftr" sz="quarter" idx="11"/>
          </p:nvPr>
        </p:nvSpPr>
        <p:spPr/>
        <p:txBody>
          <a:bodyPr/>
          <a:lstStyle>
            <a:lvl1pPr>
              <a:defRPr/>
            </a:lvl1pPr>
          </a:lstStyle>
          <a:p>
            <a:endParaRPr lang="en-US"/>
          </a:p>
        </p:txBody>
      </p:sp>
      <p:sp>
        <p:nvSpPr>
          <p:cNvPr id="9" name="Slide Number Placeholder 22"/>
          <p:cNvSpPr>
            <a:spLocks noGrp="1"/>
          </p:cNvSpPr>
          <p:nvPr>
            <p:ph type="sldNum" sz="quarter" idx="12"/>
          </p:nvPr>
        </p:nvSpPr>
        <p:spPr/>
        <p:txBody>
          <a:bodyPr/>
          <a:lstStyle>
            <a:lvl1pPr>
              <a:defRPr/>
            </a:lvl1pPr>
          </a:lstStyle>
          <a:p>
            <a:fld id="{7B5A87BD-43FD-4AAC-ABE0-169CFB3C03F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D87782E-7EE5-4A52-B566-FE1ED39B55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22"/>
          <p:cNvSpPr>
            <a:spLocks noGrp="1"/>
          </p:cNvSpPr>
          <p:nvPr>
            <p:ph type="sldNum" sz="quarter" idx="12"/>
          </p:nvPr>
        </p:nvSpPr>
        <p:spPr/>
        <p:txBody>
          <a:bodyPr/>
          <a:lstStyle>
            <a:lvl1pPr>
              <a:defRPr/>
            </a:lvl1pPr>
          </a:lstStyle>
          <a:p>
            <a:fld id="{2C45D22C-9C5C-4B09-88C5-1D306C6A6FB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47CAB494-EF68-4E98-8076-5988F1D2A9F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8ACF749E-A591-4F4A-92C3-46B65D4B386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endParaRPr lang="en-US">
              <a:solidFill>
                <a:srgbClr val="FFFFFF"/>
              </a:solidFill>
              <a:ea typeface="ＭＳ Ｐゴシック" charset="-128"/>
            </a:endParaRPr>
          </a:p>
        </p:txBody>
      </p:sp>
      <p:sp>
        <p:nvSpPr>
          <p:cNvPr id="1039"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800">
                <a:solidFill>
                  <a:schemeClr val="accent2"/>
                </a:solidFill>
              </a:defRPr>
            </a:lvl1pPr>
          </a:lstStyle>
          <a:p>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accent2"/>
                </a:solidFill>
              </a:defRPr>
            </a:lvl1pPr>
          </a:lstStyle>
          <a:p>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800">
                <a:solidFill>
                  <a:srgbClr val="FFFFFF"/>
                </a:solidFill>
              </a:defRPr>
            </a:lvl1pPr>
          </a:lstStyle>
          <a:p>
            <a:fld id="{795D1442-F027-4D80-A7D6-EB0FBC3B00E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76" r:id="rId1"/>
    <p:sldLayoutId id="2147483867" r:id="rId2"/>
    <p:sldLayoutId id="2147483868" r:id="rId3"/>
    <p:sldLayoutId id="2147483869" r:id="rId4"/>
    <p:sldLayoutId id="2147483870" r:id="rId5"/>
    <p:sldLayoutId id="2147483877" r:id="rId6"/>
    <p:sldLayoutId id="2147483871" r:id="rId7"/>
    <p:sldLayoutId id="2147483872" r:id="rId8"/>
    <p:sldLayoutId id="2147483873" r:id="rId9"/>
    <p:sldLayoutId id="2147483874" r:id="rId10"/>
    <p:sldLayoutId id="2147483875" r:id="rId11"/>
    <p:sldLayoutId id="2147483878" r:id="rId12"/>
  </p:sldLayoutIdLst>
  <p:hf hdr="0" ftr="0" dt="0"/>
  <p:txStyles>
    <p:titleStyle>
      <a:lvl1pPr algn="l" rtl="0" eaLnBrk="0" fontAlgn="base" hangingPunct="0">
        <a:spcBef>
          <a:spcPct val="0"/>
        </a:spcBef>
        <a:spcAft>
          <a:spcPct val="0"/>
        </a:spcAft>
        <a:defRPr sz="4000" kern="12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2pPr>
      <a:lvl3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3pPr>
      <a:lvl4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4pPr>
      <a:lvl5pPr algn="l" rtl="0" eaLnBrk="0" fontAlgn="base" hangingPunct="0">
        <a:spcBef>
          <a:spcPct val="0"/>
        </a:spcBef>
        <a:spcAft>
          <a:spcPct val="0"/>
        </a:spcAft>
        <a:defRPr sz="4000">
          <a:solidFill>
            <a:schemeClr val="tx2"/>
          </a:solidFill>
          <a:latin typeface="Trebuchet MS" pitchFamily="34" charset="0"/>
          <a:ea typeface="ＭＳ Ｐゴシック" charset="-128"/>
          <a:cs typeface="ＭＳ Ｐゴシック" charset="-128"/>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charset="0"/>
        <a:buChar char="•"/>
        <a:defRPr sz="2800" kern="1200">
          <a:solidFill>
            <a:schemeClr val="tx1"/>
          </a:solidFill>
          <a:latin typeface="+mn-lt"/>
          <a:ea typeface="ＭＳ Ｐゴシック" charset="-128"/>
          <a:cs typeface="ＭＳ Ｐゴシック" charset="-128"/>
        </a:defRPr>
      </a:lvl1pPr>
      <a:lvl2pPr marL="657225" indent="-246063" algn="l" rtl="0" eaLnBrk="0" fontAlgn="base" hangingPunct="0">
        <a:spcBef>
          <a:spcPts val="300"/>
        </a:spcBef>
        <a:spcAft>
          <a:spcPct val="0"/>
        </a:spcAft>
        <a:buClr>
          <a:schemeClr val="accent2"/>
        </a:buClr>
        <a:buFont typeface="Georgia" charset="0"/>
        <a:buChar char="▫"/>
        <a:defRPr sz="2600" kern="1200">
          <a:solidFill>
            <a:schemeClr val="accent2"/>
          </a:solidFill>
          <a:latin typeface="+mn-lt"/>
          <a:ea typeface="ＭＳ Ｐゴシック" charset="-128"/>
          <a:cs typeface="+mn-cs"/>
        </a:defRPr>
      </a:lvl2pPr>
      <a:lvl3pPr marL="922338" indent="-219075" algn="l" rtl="0" eaLnBrk="0" fontAlgn="base" hangingPunct="0">
        <a:spcBef>
          <a:spcPts val="300"/>
        </a:spcBef>
        <a:spcAft>
          <a:spcPct val="0"/>
        </a:spcAft>
        <a:buClr>
          <a:schemeClr val="accent1"/>
        </a:buClr>
        <a:buFont typeface="Wingdings 2" charset="2"/>
        <a:buChar char=""/>
        <a:defRPr sz="2400" kern="1200">
          <a:solidFill>
            <a:schemeClr val="accent1"/>
          </a:solidFill>
          <a:latin typeface="+mn-lt"/>
          <a:ea typeface="ＭＳ Ｐゴシック" charset="-128"/>
          <a:cs typeface="+mn-cs"/>
        </a:defRPr>
      </a:lvl3pPr>
      <a:lvl4pPr marL="1179513" indent="-200025" algn="l" rtl="0" eaLnBrk="0" fontAlgn="base" hangingPunct="0">
        <a:spcBef>
          <a:spcPts val="300"/>
        </a:spcBef>
        <a:spcAft>
          <a:spcPct val="0"/>
        </a:spcAft>
        <a:buClr>
          <a:schemeClr val="accent1"/>
        </a:buClr>
        <a:buFont typeface="Wingdings 2" charset="2"/>
        <a:buChar char=""/>
        <a:defRPr sz="2200" kern="1200">
          <a:solidFill>
            <a:schemeClr val="accent1"/>
          </a:solidFill>
          <a:latin typeface="+mn-lt"/>
          <a:ea typeface="ＭＳ Ｐゴシック" charset="-128"/>
          <a:cs typeface="+mn-cs"/>
        </a:defRPr>
      </a:lvl4pPr>
      <a:lvl5pPr marL="1389063" indent="-182563" algn="l" rtl="0" eaLnBrk="0" fontAlgn="base" hangingPunct="0">
        <a:spcBef>
          <a:spcPts val="300"/>
        </a:spcBef>
        <a:spcAft>
          <a:spcPct val="0"/>
        </a:spcAft>
        <a:buClr>
          <a:srgbClr val="A04DA3"/>
        </a:buClr>
        <a:buFont typeface="Georgia" charset="0"/>
        <a:buChar char="▫"/>
        <a:defRPr sz="2000" kern="1200">
          <a:solidFill>
            <a:srgbClr val="A04DA3"/>
          </a:solidFill>
          <a:latin typeface="+mn-lt"/>
          <a:ea typeface="ＭＳ Ｐゴシック" charset="-128"/>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mailto:akaplan@csun.edu" TargetMode="External"/><Relationship Id="rId6"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7.xml"/><Relationship Id="rId5" Type="http://schemas.openxmlformats.org/officeDocument/2006/relationships/image" Target="../media/image12.png"/><Relationship Id="rId6" Type="http://schemas.openxmlformats.org/officeDocument/2006/relationships/image" Target="../media/image2.png"/><Relationship Id="rId1" Type="http://schemas.openxmlformats.org/officeDocument/2006/relationships/tags" Target="../tags/tag4.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7.xml"/><Relationship Id="rId5" Type="http://schemas.openxmlformats.org/officeDocument/2006/relationships/image" Target="../media/image12.png"/><Relationship Id="rId6" Type="http://schemas.openxmlformats.org/officeDocument/2006/relationships/image" Target="../media/image2.png"/><Relationship Id="rId1" Type="http://schemas.openxmlformats.org/officeDocument/2006/relationships/tags" Target="../tags/tag5.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7.xml"/><Relationship Id="rId5" Type="http://schemas.openxmlformats.org/officeDocument/2006/relationships/image" Target="../media/image12.png"/><Relationship Id="rId6" Type="http://schemas.openxmlformats.org/officeDocument/2006/relationships/image" Target="../media/image2.png"/><Relationship Id="rId1" Type="http://schemas.openxmlformats.org/officeDocument/2006/relationships/tags" Target="../tags/tag6.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7.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png"/><Relationship Id="rId1" Type="http://schemas.openxmlformats.org/officeDocument/2006/relationships/tags" Target="../tags/tag7.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png"/><Relationship Id="rId1" Type="http://schemas.openxmlformats.org/officeDocument/2006/relationships/tags" Target="../tags/tag8.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7.xml"/><Relationship Id="rId5" Type="http://schemas.openxmlformats.org/officeDocument/2006/relationships/notesSlide" Target="../notesSlides/notesSlide8.xml"/><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2.png"/><Relationship Id="rId1" Type="http://schemas.openxmlformats.org/officeDocument/2006/relationships/tags" Target="../tags/tag9.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4" Type="http://schemas.openxmlformats.org/officeDocument/2006/relationships/slideLayout" Target="../slideLayouts/slideLayout7.xml"/><Relationship Id="rId5" Type="http://schemas.openxmlformats.org/officeDocument/2006/relationships/notesSlide" Target="../notesSlides/notesSlide9.xml"/><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png"/><Relationship Id="rId1" Type="http://schemas.openxmlformats.org/officeDocument/2006/relationships/tags" Target="../tags/tag10.xml"/><Relationship Id="rId2" Type="http://schemas.microsoft.com/office/2007/relationships/media" Target="../media/media16.m4a"/></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4" Type="http://schemas.openxmlformats.org/officeDocument/2006/relationships/slideLayout" Target="../slideLayouts/slideLayout7.xml"/><Relationship Id="rId5" Type="http://schemas.openxmlformats.org/officeDocument/2006/relationships/notesSlide" Target="../notesSlides/notesSlide10.xml"/><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png"/><Relationship Id="rId1" Type="http://schemas.openxmlformats.org/officeDocument/2006/relationships/tags" Target="../tags/tag11.xml"/><Relationship Id="rId2" Type="http://schemas.microsoft.com/office/2007/relationships/media" Target="../media/media17.m4a"/></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1.xml"/><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png"/><Relationship Id="rId1" Type="http://schemas.microsoft.com/office/2007/relationships/media" Target="../media/media18.m4a"/><Relationship Id="rId2" Type="http://schemas.openxmlformats.org/officeDocument/2006/relationships/audio" Target="../media/media18.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png"/><Relationship Id="rId1" Type="http://schemas.microsoft.com/office/2007/relationships/media" Target="../media/media19.m4a"/><Relationship Id="rId2" Type="http://schemas.openxmlformats.org/officeDocument/2006/relationships/audio" Target="../media/media19.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4" Type="http://schemas.openxmlformats.org/officeDocument/2006/relationships/slideLayout" Target="../slideLayouts/slideLayout12.xml"/><Relationship Id="rId5" Type="http://schemas.openxmlformats.org/officeDocument/2006/relationships/notesSlide" Target="../notesSlides/notesSlide13.xml"/><Relationship Id="rId6" Type="http://schemas.openxmlformats.org/officeDocument/2006/relationships/image" Target="../media/image2.png"/><Relationship Id="rId1" Type="http://schemas.openxmlformats.org/officeDocument/2006/relationships/tags" Target="../tags/tag12.xml"/><Relationship Id="rId2" Type="http://schemas.microsoft.com/office/2007/relationships/media" Target="../media/media20.m4a"/></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4" Type="http://schemas.openxmlformats.org/officeDocument/2006/relationships/slideLayout" Target="../slideLayouts/slideLayout12.xml"/><Relationship Id="rId5" Type="http://schemas.openxmlformats.org/officeDocument/2006/relationships/notesSlide" Target="../notesSlides/notesSlide14.xml"/><Relationship Id="rId6" Type="http://schemas.openxmlformats.org/officeDocument/2006/relationships/image" Target="../media/image2.png"/><Relationship Id="rId1" Type="http://schemas.openxmlformats.org/officeDocument/2006/relationships/tags" Target="../tags/tag13.xml"/><Relationship Id="rId2" Type="http://schemas.microsoft.com/office/2007/relationships/media" Target="../media/media21.m4a"/></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4" Type="http://schemas.openxmlformats.org/officeDocument/2006/relationships/slideLayout" Target="../slideLayouts/slideLayout12.xml"/><Relationship Id="rId5" Type="http://schemas.openxmlformats.org/officeDocument/2006/relationships/notesSlide" Target="../notesSlides/notesSlide15.xml"/><Relationship Id="rId6" Type="http://schemas.openxmlformats.org/officeDocument/2006/relationships/image" Target="../media/image2.png"/><Relationship Id="rId1" Type="http://schemas.openxmlformats.org/officeDocument/2006/relationships/tags" Target="../tags/tag14.xml"/><Relationship Id="rId2" Type="http://schemas.microsoft.com/office/2007/relationships/media" Target="../media/media22.m4a"/></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6.xml"/><Relationship Id="rId5" Type="http://schemas.openxmlformats.org/officeDocument/2006/relationships/image" Target="../media/image2.png"/><Relationship Id="rId1" Type="http://schemas.microsoft.com/office/2007/relationships/media" Target="../media/media23.m4a"/><Relationship Id="rId2" Type="http://schemas.openxmlformats.org/officeDocument/2006/relationships/audio"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12.xml"/><Relationship Id="rId5" Type="http://schemas.openxmlformats.org/officeDocument/2006/relationships/notesSlide" Target="../notesSlides/notesSlide17.xml"/><Relationship Id="rId6" Type="http://schemas.openxmlformats.org/officeDocument/2006/relationships/image" Target="../media/image2.png"/><Relationship Id="rId1" Type="http://schemas.openxmlformats.org/officeDocument/2006/relationships/tags" Target="../tags/tag15.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4" Type="http://schemas.openxmlformats.org/officeDocument/2006/relationships/slideLayout" Target="../slideLayouts/slideLayout12.xml"/><Relationship Id="rId5" Type="http://schemas.openxmlformats.org/officeDocument/2006/relationships/notesSlide" Target="../notesSlides/notesSlide18.xml"/><Relationship Id="rId6" Type="http://schemas.openxmlformats.org/officeDocument/2006/relationships/image" Target="../media/image2.png"/><Relationship Id="rId1" Type="http://schemas.openxmlformats.org/officeDocument/2006/relationships/tags" Target="../tags/tag16.xml"/><Relationship Id="rId2" Type="http://schemas.microsoft.com/office/2007/relationships/media" Target="../media/media25.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7.xml"/><Relationship Id="rId5" Type="http://schemas.openxmlformats.org/officeDocument/2006/relationships/image" Target="../media/image3.png"/><Relationship Id="rId6" Type="http://schemas.openxmlformats.org/officeDocument/2006/relationships/image" Target="../media/image2.png"/><Relationship Id="rId1" Type="http://schemas.openxmlformats.org/officeDocument/2006/relationships/tags" Target="../tags/tag1.xml"/><Relationship Id="rId2" Type="http://schemas.microsoft.com/office/2007/relationships/media"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4" Type="http://schemas.openxmlformats.org/officeDocument/2006/relationships/slideLayout" Target="../slideLayouts/slideLayout7.xml"/><Relationship Id="rId5" Type="http://schemas.openxmlformats.org/officeDocument/2006/relationships/notesSlide" Target="../notesSlides/notesSlide4.xml"/><Relationship Id="rId6" Type="http://schemas.openxmlformats.org/officeDocument/2006/relationships/image" Target="../media/image9.png"/><Relationship Id="rId7" Type="http://schemas.openxmlformats.org/officeDocument/2006/relationships/image" Target="../media/image2.png"/><Relationship Id="rId1" Type="http://schemas.openxmlformats.org/officeDocument/2006/relationships/tags" Target="../tags/tag2.xml"/><Relationship Id="rId2" Type="http://schemas.microsoft.com/office/2007/relationships/media"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7.xml"/><Relationship Id="rId5" Type="http://schemas.openxmlformats.org/officeDocument/2006/relationships/notesSlide" Target="../notesSlides/notesSlide5.xm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2.png"/><Relationship Id="rId1" Type="http://schemas.openxmlformats.org/officeDocument/2006/relationships/tags" Target="../tags/tag3.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457200" y="1570038"/>
            <a:ext cx="8458200" cy="1470025"/>
          </a:xfrm>
        </p:spPr>
        <p:txBody>
          <a:bodyPr/>
          <a:lstStyle/>
          <a:p>
            <a:pPr eaLnBrk="1" hangingPunct="1"/>
            <a:r>
              <a:rPr lang="en-US" dirty="0" smtClean="0"/>
              <a:t>COMP 484</a:t>
            </a:r>
            <a:br>
              <a:rPr lang="en-US" dirty="0" smtClean="0"/>
            </a:br>
            <a:r>
              <a:rPr lang="en-US" sz="4300" dirty="0" smtClean="0"/>
              <a:t>Web Engineering I</a:t>
            </a:r>
          </a:p>
        </p:txBody>
      </p:sp>
      <p:sp>
        <p:nvSpPr>
          <p:cNvPr id="15363" name="Subtitle 2"/>
          <p:cNvSpPr>
            <a:spLocks noGrp="1"/>
          </p:cNvSpPr>
          <p:nvPr>
            <p:ph type="subTitle" idx="1"/>
          </p:nvPr>
        </p:nvSpPr>
        <p:spPr>
          <a:xfrm>
            <a:off x="457200" y="4489801"/>
            <a:ext cx="7862888" cy="1752600"/>
          </a:xfrm>
        </p:spPr>
        <p:txBody>
          <a:bodyPr/>
          <a:lstStyle/>
          <a:p>
            <a:pPr marL="63500" eaLnBrk="1" hangingPunct="1"/>
            <a:r>
              <a:rPr lang="en-US" dirty="0" smtClean="0"/>
              <a:t>Instructor: ~</a:t>
            </a:r>
            <a:r>
              <a:rPr lang="en-US" dirty="0" err="1" smtClean="0"/>
              <a:t>kaplan</a:t>
            </a:r>
            <a:r>
              <a:rPr lang="en-US" dirty="0" smtClean="0"/>
              <a:t> (</a:t>
            </a:r>
            <a:r>
              <a:rPr lang="en-US" dirty="0" smtClean="0">
                <a:hlinkClick r:id="rId5"/>
              </a:rPr>
              <a:t>akaplan@csun.edu</a:t>
            </a:r>
            <a:r>
              <a:rPr lang="en-US" dirty="0" smtClean="0"/>
              <a:t>) </a:t>
            </a:r>
          </a:p>
          <a:p>
            <a:pPr marL="63500" eaLnBrk="1" hangingPunct="1"/>
            <a:endParaRPr lang="en-US" dirty="0" smtClean="0"/>
          </a:p>
          <a:p>
            <a:pPr marL="63500" eaLnBrk="1" hangingPunct="1"/>
            <a:r>
              <a:rPr lang="en-US" dirty="0"/>
              <a:t>Supplemental Slides: </a:t>
            </a:r>
            <a:r>
              <a:rPr lang="en-US" b="1" dirty="0" smtClean="0">
                <a:solidFill>
                  <a:srgbClr val="C00000"/>
                </a:solidFill>
              </a:rPr>
              <a:t>Cascading Style Sheets (CSS)</a:t>
            </a:r>
          </a:p>
          <a:p>
            <a:pPr marL="63500" eaLnBrk="1" hangingPunct="1"/>
            <a:r>
              <a:rPr lang="en-US" b="1" dirty="0">
                <a:solidFill>
                  <a:srgbClr val="C00000"/>
                </a:solidFill>
              </a:rPr>
              <a:t>	</a:t>
            </a:r>
            <a:r>
              <a:rPr lang="en-US" b="1" dirty="0" smtClean="0">
                <a:solidFill>
                  <a:srgbClr val="C00000"/>
                </a:solidFill>
              </a:rPr>
              <a:t>			part 2</a:t>
            </a:r>
          </a:p>
        </p:txBody>
      </p:sp>
      <p:sp>
        <p:nvSpPr>
          <p:cNvPr id="15364" name="Slide Number Placeholder 3"/>
          <p:cNvSpPr>
            <a:spLocks noGrp="1"/>
          </p:cNvSpPr>
          <p:nvPr>
            <p:ph type="sldNum" sz="quarter" idx="12"/>
          </p:nvPr>
        </p:nvSpPr>
        <p:spPr bwMode="auto">
          <a:noFill/>
          <a:ln>
            <a:miter lim="800000"/>
            <a:headEnd/>
            <a:tailEnd/>
          </a:ln>
        </p:spPr>
        <p:txBody>
          <a:bodyPr/>
          <a:lstStyle/>
          <a:p>
            <a:fld id="{27AB9C83-D334-4675-8E56-5D0359DC853D}" type="slidenum">
              <a:rPr lang="en-US"/>
              <a:pPr/>
              <a:t>1</a:t>
            </a:fld>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40"/>
    </mc:Choice>
    <mc:Fallback>
      <p:transition spd="slow" advTm="28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10</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5"/>
          <a:stretch>
            <a:fillRect/>
          </a:stretch>
        </p:blipFill>
        <p:spPr>
          <a:xfrm>
            <a:off x="0" y="1588"/>
            <a:ext cx="4953000" cy="3835400"/>
          </a:xfrm>
          <a:prstGeom prst="rect">
            <a:avLst/>
          </a:prstGeom>
        </p:spPr>
      </p:pic>
      <p:sp>
        <p:nvSpPr>
          <p:cNvPr id="7" name="TextBox 6"/>
          <p:cNvSpPr txBox="1"/>
          <p:nvPr/>
        </p:nvSpPr>
        <p:spPr>
          <a:xfrm>
            <a:off x="5292726" y="550338"/>
            <a:ext cx="3643312" cy="1077218"/>
          </a:xfrm>
          <a:prstGeom prst="rect">
            <a:avLst/>
          </a:prstGeom>
          <a:solidFill>
            <a:schemeClr val="accent6">
              <a:lumMod val="20000"/>
              <a:lumOff val="80000"/>
            </a:schemeClr>
          </a:solidFill>
          <a:ln>
            <a:solidFill>
              <a:schemeClr val="tx1"/>
            </a:solidFill>
          </a:ln>
        </p:spPr>
        <p:txBody>
          <a:bodyPr wrap="square" rtlCol="0">
            <a:spAutoFit/>
          </a:bodyPr>
          <a:lstStyle/>
          <a:p>
            <a:pPr marL="109538" indent="0" eaLnBrk="1" hangingPunct="1">
              <a:buFont typeface="Wingdings 3" pitchFamily="-112" charset="2"/>
              <a:buNone/>
            </a:pPr>
            <a:r>
              <a:rPr lang="en-US" sz="1600" b="1" i="1" dirty="0" smtClean="0">
                <a:latin typeface="Lucida Console" pitchFamily="-112" charset="0"/>
              </a:rPr>
              <a:t>background-image</a:t>
            </a:r>
            <a:r>
              <a:rPr lang="en-US" sz="1600" b="1" i="1" dirty="0" smtClean="0"/>
              <a:t> Property </a:t>
            </a:r>
          </a:p>
          <a:p>
            <a:pPr marL="109538" indent="0" eaLnBrk="1" hangingPunct="1"/>
            <a:r>
              <a:rPr lang="en-US" sz="1600" dirty="0" smtClean="0"/>
              <a:t>Specifies the URL of the image, in the format </a:t>
            </a:r>
            <a:r>
              <a:rPr lang="en-US" sz="1600" dirty="0" err="1" smtClean="0"/>
              <a:t>url(fileLocation</a:t>
            </a:r>
            <a:r>
              <a:rPr lang="en-US" sz="1600" dirty="0" smtClean="0"/>
              <a:t>)</a:t>
            </a:r>
          </a:p>
          <a:p>
            <a:endParaRPr lang="en-US" sz="1600" dirty="0"/>
          </a:p>
        </p:txBody>
      </p:sp>
      <p:cxnSp>
        <p:nvCxnSpPr>
          <p:cNvPr id="8" name="Straight Arrow Connector 7"/>
          <p:cNvCxnSpPr>
            <a:stCxn id="7" idx="1"/>
          </p:cNvCxnSpPr>
          <p:nvPr/>
        </p:nvCxnSpPr>
        <p:spPr>
          <a:xfrm rot="10800000" flipV="1">
            <a:off x="4092222" y="1088947"/>
            <a:ext cx="1200504" cy="559224"/>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558014" y="1690508"/>
            <a:ext cx="3462690" cy="1815882"/>
          </a:xfrm>
          <a:prstGeom prst="rect">
            <a:avLst/>
          </a:prstGeom>
          <a:solidFill>
            <a:schemeClr val="accent6">
              <a:lumMod val="20000"/>
              <a:lumOff val="80000"/>
            </a:schemeClr>
          </a:solidFill>
          <a:ln>
            <a:solidFill>
              <a:schemeClr val="tx1"/>
            </a:solidFill>
          </a:ln>
        </p:spPr>
        <p:txBody>
          <a:bodyPr wrap="square" rtlCol="0">
            <a:spAutoFit/>
          </a:bodyPr>
          <a:lstStyle/>
          <a:p>
            <a:pPr marL="109538" indent="0" eaLnBrk="1" hangingPunct="1">
              <a:buFont typeface="Wingdings 3" pitchFamily="-112" charset="2"/>
              <a:buNone/>
            </a:pPr>
            <a:r>
              <a:rPr lang="en-US" sz="1600" b="1" i="1" dirty="0" smtClean="0">
                <a:latin typeface="Lucida Console" pitchFamily="-112" charset="0"/>
              </a:rPr>
              <a:t>background-position</a:t>
            </a:r>
            <a:r>
              <a:rPr lang="en-US" sz="1600" b="1" i="1" dirty="0" smtClean="0"/>
              <a:t> Property </a:t>
            </a:r>
          </a:p>
          <a:p>
            <a:pPr marL="109538" indent="0" eaLnBrk="1" hangingPunct="1"/>
            <a:r>
              <a:rPr lang="en-US" sz="1600" dirty="0" smtClean="0"/>
              <a:t>Places the image on the page using the values </a:t>
            </a:r>
            <a:r>
              <a:rPr lang="en-US" sz="1600" dirty="0" smtClean="0">
                <a:latin typeface="Lucida Console" pitchFamily="-112" charset="0"/>
              </a:rPr>
              <a:t>top</a:t>
            </a:r>
            <a:r>
              <a:rPr lang="en-US" sz="1600" dirty="0" smtClean="0"/>
              <a:t>, </a:t>
            </a:r>
            <a:r>
              <a:rPr lang="en-US" sz="1600" dirty="0" smtClean="0">
                <a:latin typeface="Lucida Console" pitchFamily="-112" charset="0"/>
              </a:rPr>
              <a:t>bottom</a:t>
            </a:r>
            <a:r>
              <a:rPr lang="en-US" sz="1600" dirty="0" smtClean="0"/>
              <a:t>, </a:t>
            </a:r>
            <a:r>
              <a:rPr lang="en-US" sz="1600" dirty="0" smtClean="0">
                <a:latin typeface="Lucida Console" pitchFamily="-112" charset="0"/>
              </a:rPr>
              <a:t>center</a:t>
            </a:r>
            <a:r>
              <a:rPr lang="en-US" sz="1600" dirty="0" smtClean="0"/>
              <a:t>, </a:t>
            </a:r>
            <a:r>
              <a:rPr lang="en-US" sz="1600" dirty="0" smtClean="0">
                <a:latin typeface="Lucida Console" pitchFamily="-112" charset="0"/>
              </a:rPr>
              <a:t>left</a:t>
            </a:r>
            <a:r>
              <a:rPr lang="en-US" sz="1600" dirty="0" smtClean="0"/>
              <a:t> and </a:t>
            </a:r>
            <a:r>
              <a:rPr lang="en-US" sz="1600" dirty="0" smtClean="0">
                <a:latin typeface="Lucida Console" pitchFamily="-112" charset="0"/>
              </a:rPr>
              <a:t>right</a:t>
            </a:r>
            <a:r>
              <a:rPr lang="en-US" sz="1600" dirty="0" smtClean="0"/>
              <a:t> individually or in combination for vertical and horizontal positioning. You can also position by using lengths</a:t>
            </a:r>
            <a:endParaRPr lang="en-US" sz="1600" dirty="0"/>
          </a:p>
        </p:txBody>
      </p:sp>
      <p:cxnSp>
        <p:nvCxnSpPr>
          <p:cNvPr id="11" name="Straight Arrow Connector 10"/>
          <p:cNvCxnSpPr>
            <a:endCxn id="6" idx="3"/>
          </p:cNvCxnSpPr>
          <p:nvPr/>
        </p:nvCxnSpPr>
        <p:spPr>
          <a:xfrm rot="10800000" flipV="1">
            <a:off x="4953000" y="1919286"/>
            <a:ext cx="605014" cy="1"/>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36484" y="3836988"/>
            <a:ext cx="5807516" cy="2062103"/>
          </a:xfrm>
          <a:prstGeom prst="rect">
            <a:avLst/>
          </a:prstGeom>
          <a:solidFill>
            <a:schemeClr val="accent6">
              <a:lumMod val="20000"/>
              <a:lumOff val="80000"/>
            </a:schemeClr>
          </a:solidFill>
          <a:ln>
            <a:solidFill>
              <a:schemeClr val="tx1"/>
            </a:solidFill>
          </a:ln>
        </p:spPr>
        <p:txBody>
          <a:bodyPr wrap="square" rtlCol="0">
            <a:spAutoFit/>
          </a:bodyPr>
          <a:lstStyle/>
          <a:p>
            <a:pPr marL="109538" indent="0" eaLnBrk="1" hangingPunct="1">
              <a:buFont typeface="Wingdings 3" pitchFamily="-112" charset="2"/>
              <a:buNone/>
            </a:pPr>
            <a:r>
              <a:rPr lang="en-US" sz="1600" b="1" i="1" dirty="0" smtClean="0">
                <a:latin typeface="Lucida Console" pitchFamily="-112" charset="0"/>
              </a:rPr>
              <a:t>background-repeat</a:t>
            </a:r>
            <a:r>
              <a:rPr lang="en-US" sz="1600" b="1" i="1" dirty="0" smtClean="0"/>
              <a:t> Property</a:t>
            </a:r>
            <a:endParaRPr lang="en-US" sz="1600" b="1" i="1" dirty="0" smtClean="0">
              <a:latin typeface="Lucida Console" pitchFamily="-112" charset="0"/>
            </a:endParaRPr>
          </a:p>
          <a:p>
            <a:pPr marL="109538" indent="0" eaLnBrk="1" hangingPunct="1"/>
            <a:r>
              <a:rPr lang="en-US" sz="1600" dirty="0" smtClean="0">
                <a:latin typeface="Lucida Console" pitchFamily="-112" charset="0"/>
              </a:rPr>
              <a:t>C</a:t>
            </a:r>
            <a:r>
              <a:rPr lang="en-US" sz="1600" dirty="0" smtClean="0"/>
              <a:t>ontrols the </a:t>
            </a:r>
            <a:r>
              <a:rPr lang="en-US" sz="1600" b="1" dirty="0" smtClean="0"/>
              <a:t>tiling</a:t>
            </a:r>
            <a:r>
              <a:rPr lang="en-US" sz="1600" dirty="0" smtClean="0"/>
              <a:t> of the background image</a:t>
            </a:r>
          </a:p>
          <a:p>
            <a:pPr lvl="1" eaLnBrk="1" hangingPunct="1">
              <a:buFont typeface="Wingdings" pitchFamily="-112" charset="2"/>
              <a:buChar char="§"/>
            </a:pPr>
            <a:r>
              <a:rPr lang="en-US" sz="1600" dirty="0" smtClean="0"/>
              <a:t>Setting the tiling to </a:t>
            </a:r>
            <a:r>
              <a:rPr lang="en-US" sz="1600" dirty="0" smtClean="0">
                <a:latin typeface="Lucida Console" pitchFamily="-112" charset="0"/>
              </a:rPr>
              <a:t>no-repeat</a:t>
            </a:r>
            <a:r>
              <a:rPr lang="en-US" sz="1600" dirty="0" smtClean="0"/>
              <a:t> displays one copy of the background image on screen</a:t>
            </a:r>
          </a:p>
          <a:p>
            <a:pPr lvl="1" eaLnBrk="1" hangingPunct="1">
              <a:buFont typeface="Wingdings" pitchFamily="-112" charset="2"/>
              <a:buChar char="§"/>
            </a:pPr>
            <a:r>
              <a:rPr lang="en-US" sz="1600" dirty="0" smtClean="0"/>
              <a:t>Setting to </a:t>
            </a:r>
            <a:r>
              <a:rPr lang="en-US" sz="1600" dirty="0" smtClean="0">
                <a:latin typeface="Lucida Console" pitchFamily="-112" charset="0"/>
              </a:rPr>
              <a:t>repeat</a:t>
            </a:r>
            <a:r>
              <a:rPr lang="en-US" sz="1600" dirty="0" smtClean="0"/>
              <a:t> (the default) tiles the image vertically and horizontally</a:t>
            </a:r>
          </a:p>
          <a:p>
            <a:pPr lvl="1" eaLnBrk="1" hangingPunct="1">
              <a:buFont typeface="Wingdings" pitchFamily="-112" charset="2"/>
              <a:buChar char="§"/>
            </a:pPr>
            <a:r>
              <a:rPr lang="en-US" sz="1600" dirty="0" smtClean="0"/>
              <a:t>Setting to repeat-</a:t>
            </a:r>
            <a:r>
              <a:rPr lang="en-US" sz="1600" dirty="0" err="1" smtClean="0"/>
              <a:t>x</a:t>
            </a:r>
            <a:r>
              <a:rPr lang="en-US" sz="1600" dirty="0" smtClean="0"/>
              <a:t> tiles the image only horizontally </a:t>
            </a:r>
          </a:p>
          <a:p>
            <a:pPr lvl="1" eaLnBrk="1" hangingPunct="1">
              <a:buFont typeface="Wingdings" pitchFamily="-112" charset="2"/>
              <a:buChar char="§"/>
            </a:pPr>
            <a:r>
              <a:rPr lang="en-US" sz="1600" dirty="0" smtClean="0"/>
              <a:t>Setting to repeat-</a:t>
            </a:r>
            <a:r>
              <a:rPr lang="en-US" sz="1600" dirty="0" err="1" smtClean="0"/>
              <a:t>y</a:t>
            </a:r>
            <a:r>
              <a:rPr lang="en-US" sz="1600" dirty="0" smtClean="0"/>
              <a:t> tile the image only vertically</a:t>
            </a:r>
            <a:endParaRPr lang="en-US" sz="1600" dirty="0"/>
          </a:p>
        </p:txBody>
      </p:sp>
      <p:cxnSp>
        <p:nvCxnSpPr>
          <p:cNvPr id="14" name="Straight Arrow Connector 13"/>
          <p:cNvCxnSpPr/>
          <p:nvPr/>
        </p:nvCxnSpPr>
        <p:spPr>
          <a:xfrm rot="16200000" flipV="1">
            <a:off x="4059095" y="2603357"/>
            <a:ext cx="1619536" cy="847726"/>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544487975"/>
      </p:ext>
    </p:extLst>
  </p:cSld>
  <p:clrMapOvr>
    <a:masterClrMapping/>
  </p:clrMapOvr>
  <mc:AlternateContent xmlns:mc="http://schemas.openxmlformats.org/markup-compatibility/2006">
    <mc:Choice xmlns:p14="http://schemas.microsoft.com/office/powerpoint/2010/main" Requires="p14">
      <p:transition spd="slow" p14:dur="2000" advTm="34412"/>
    </mc:Choice>
    <mc:Fallback>
      <p:transition spd="slow" advTm="3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P spid="7" grpId="0" animBg="1"/>
      <p:bldP spid="10"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11</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5"/>
          <a:stretch>
            <a:fillRect/>
          </a:stretch>
        </p:blipFill>
        <p:spPr>
          <a:xfrm>
            <a:off x="0" y="1588"/>
            <a:ext cx="4953000" cy="3835400"/>
          </a:xfrm>
          <a:prstGeom prst="rect">
            <a:avLst/>
          </a:prstGeom>
        </p:spPr>
      </p:pic>
      <p:sp>
        <p:nvSpPr>
          <p:cNvPr id="7" name="TextBox 6"/>
          <p:cNvSpPr txBox="1"/>
          <p:nvPr/>
        </p:nvSpPr>
        <p:spPr>
          <a:xfrm>
            <a:off x="5292726" y="550338"/>
            <a:ext cx="3643312" cy="2308324"/>
          </a:xfrm>
          <a:prstGeom prst="rect">
            <a:avLst/>
          </a:prstGeom>
          <a:solidFill>
            <a:schemeClr val="accent6">
              <a:lumMod val="20000"/>
              <a:lumOff val="80000"/>
            </a:schemeClr>
          </a:solidFill>
          <a:ln>
            <a:solidFill>
              <a:schemeClr val="tx1"/>
            </a:solidFill>
          </a:ln>
        </p:spPr>
        <p:txBody>
          <a:bodyPr wrap="square" rtlCol="0">
            <a:spAutoFit/>
          </a:bodyPr>
          <a:lstStyle/>
          <a:p>
            <a:pPr eaLnBrk="1" hangingPunct="1">
              <a:buFontTx/>
              <a:buNone/>
            </a:pPr>
            <a:r>
              <a:rPr lang="en-US" sz="1600" b="1" i="1" dirty="0" smtClean="0">
                <a:latin typeface="Lucida Console" pitchFamily="-112" charset="0"/>
              </a:rPr>
              <a:t>background-attachment </a:t>
            </a:r>
            <a:r>
              <a:rPr lang="en-US" sz="1600" b="1" i="1" dirty="0" smtClean="0"/>
              <a:t>Property</a:t>
            </a:r>
          </a:p>
          <a:p>
            <a:pPr eaLnBrk="1" hangingPunct="1">
              <a:buFont typeface="Arial"/>
              <a:buChar char="•"/>
            </a:pPr>
            <a:r>
              <a:rPr lang="en-US" sz="1600" dirty="0" smtClean="0">
                <a:latin typeface="Lucida Console" pitchFamily="-112" charset="0"/>
              </a:rPr>
              <a:t>scroll</a:t>
            </a:r>
            <a:r>
              <a:rPr lang="en-US" sz="1600" dirty="0" smtClean="0"/>
              <a:t> (the default value) moves the image as the user scrolls the window</a:t>
            </a:r>
          </a:p>
          <a:p>
            <a:pPr eaLnBrk="1" hangingPunct="1">
              <a:buFont typeface="Arial"/>
              <a:buChar char="•"/>
            </a:pPr>
            <a:endParaRPr lang="en-US" sz="1600" dirty="0" smtClean="0"/>
          </a:p>
          <a:p>
            <a:pPr eaLnBrk="1" hangingPunct="1">
              <a:buFont typeface="Arial"/>
              <a:buChar char="•"/>
            </a:pPr>
            <a:r>
              <a:rPr lang="en-US" sz="1600" dirty="0" smtClean="0">
                <a:latin typeface="Lucida Console" pitchFamily="-112" charset="0"/>
              </a:rPr>
              <a:t>fixed</a:t>
            </a:r>
            <a:r>
              <a:rPr lang="en-US" sz="1600" dirty="0" smtClean="0"/>
              <a:t> fixes the image in the position specified by background-position</a:t>
            </a:r>
          </a:p>
          <a:p>
            <a:pPr lvl="1" eaLnBrk="1" hangingPunct="1">
              <a:buFont typeface="Arial"/>
              <a:buChar char="•"/>
            </a:pPr>
            <a:r>
              <a:rPr lang="en-US" sz="1600" dirty="0" smtClean="0"/>
              <a:t> scrolling the browser window will not move the image from its position </a:t>
            </a:r>
          </a:p>
          <a:p>
            <a:pPr eaLnBrk="1" hangingPunct="1"/>
            <a:endParaRPr lang="en-US" sz="1600" dirty="0"/>
          </a:p>
        </p:txBody>
      </p:sp>
      <p:cxnSp>
        <p:nvCxnSpPr>
          <p:cNvPr id="8" name="Straight Arrow Connector 7"/>
          <p:cNvCxnSpPr>
            <a:stCxn id="7" idx="1"/>
          </p:cNvCxnSpPr>
          <p:nvPr/>
        </p:nvCxnSpPr>
        <p:spPr>
          <a:xfrm rot="10800000" flipV="1">
            <a:off x="4275668" y="1704500"/>
            <a:ext cx="1017059" cy="512952"/>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36484" y="3836988"/>
            <a:ext cx="5807516" cy="584776"/>
          </a:xfrm>
          <a:prstGeom prst="rect">
            <a:avLst/>
          </a:prstGeom>
          <a:solidFill>
            <a:schemeClr val="accent6">
              <a:lumMod val="20000"/>
              <a:lumOff val="80000"/>
            </a:schemeClr>
          </a:solidFill>
          <a:ln>
            <a:solidFill>
              <a:schemeClr val="tx1"/>
            </a:solidFill>
          </a:ln>
        </p:spPr>
        <p:txBody>
          <a:bodyPr wrap="square" rtlCol="0">
            <a:spAutoFit/>
          </a:bodyPr>
          <a:lstStyle/>
          <a:p>
            <a:pPr marL="109538" indent="0" eaLnBrk="1" hangingPunct="1">
              <a:buFont typeface="Wingdings 3" pitchFamily="-112" charset="2"/>
              <a:buNone/>
            </a:pPr>
            <a:r>
              <a:rPr lang="en-US" sz="1600" b="1" i="1" dirty="0" smtClean="0">
                <a:latin typeface="Lucida Console" pitchFamily="-112" charset="0"/>
              </a:rPr>
              <a:t>text-indent</a:t>
            </a:r>
            <a:r>
              <a:rPr lang="en-US" sz="1600" b="1" i="1" dirty="0" smtClean="0"/>
              <a:t> Property </a:t>
            </a:r>
          </a:p>
          <a:p>
            <a:pPr marL="109538" indent="0" eaLnBrk="1" hangingPunct="1"/>
            <a:r>
              <a:rPr lang="en-US" sz="1600" dirty="0" smtClean="0"/>
              <a:t>Indents the first line of text in the element by the specified amount</a:t>
            </a:r>
            <a:endParaRPr lang="en-US" sz="1600" dirty="0"/>
          </a:p>
        </p:txBody>
      </p:sp>
      <p:cxnSp>
        <p:nvCxnSpPr>
          <p:cNvPr id="14" name="Straight Arrow Connector 13"/>
          <p:cNvCxnSpPr/>
          <p:nvPr/>
        </p:nvCxnSpPr>
        <p:spPr>
          <a:xfrm rot="10800000">
            <a:off x="3336484" y="3048000"/>
            <a:ext cx="1956242" cy="788988"/>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574554536"/>
      </p:ext>
    </p:extLst>
  </p:cSld>
  <p:clrMapOvr>
    <a:masterClrMapping/>
  </p:clrMapOvr>
  <mc:AlternateContent xmlns:mc="http://schemas.openxmlformats.org/markup-compatibility/2006">
    <mc:Choice xmlns:p14="http://schemas.microsoft.com/office/powerpoint/2010/main" Requires="p14">
      <p:transition spd="slow" p14:dur="2000" advTm="56138"/>
    </mc:Choice>
    <mc:Fallback>
      <p:transition spd="slow" advTm="5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7"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12</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5"/>
          <a:stretch>
            <a:fillRect/>
          </a:stretch>
        </p:blipFill>
        <p:spPr>
          <a:xfrm>
            <a:off x="0" y="1588"/>
            <a:ext cx="4953000" cy="3835400"/>
          </a:xfrm>
          <a:prstGeom prst="rect">
            <a:avLst/>
          </a:prstGeom>
        </p:spPr>
      </p:pic>
      <p:sp>
        <p:nvSpPr>
          <p:cNvPr id="7" name="TextBox 6"/>
          <p:cNvSpPr txBox="1"/>
          <p:nvPr/>
        </p:nvSpPr>
        <p:spPr>
          <a:xfrm>
            <a:off x="5292726" y="550338"/>
            <a:ext cx="3023794" cy="584776"/>
          </a:xfrm>
          <a:prstGeom prst="rect">
            <a:avLst/>
          </a:prstGeom>
          <a:solidFill>
            <a:srgbClr val="DADEBA"/>
          </a:solidFill>
          <a:ln>
            <a:solidFill>
              <a:schemeClr val="tx1"/>
            </a:solidFill>
          </a:ln>
        </p:spPr>
        <p:txBody>
          <a:bodyPr wrap="square" rtlCol="0">
            <a:spAutoFit/>
          </a:bodyPr>
          <a:lstStyle/>
          <a:p>
            <a:r>
              <a:rPr lang="en-US" sz="1600" dirty="0" smtClean="0"/>
              <a:t>Inserts the image </a:t>
            </a:r>
            <a:r>
              <a:rPr lang="en-US" sz="1600" dirty="0" err="1" smtClean="0">
                <a:latin typeface="Courier New"/>
                <a:cs typeface="Courier New"/>
              </a:rPr>
              <a:t>logo.png</a:t>
            </a:r>
            <a:r>
              <a:rPr lang="en-US" sz="1600" dirty="0" smtClean="0"/>
              <a:t> as the background</a:t>
            </a:r>
            <a:endParaRPr lang="en-US" sz="1600" dirty="0"/>
          </a:p>
        </p:txBody>
      </p:sp>
      <p:cxnSp>
        <p:nvCxnSpPr>
          <p:cNvPr id="8" name="Straight Arrow Connector 7"/>
          <p:cNvCxnSpPr>
            <a:stCxn id="7" idx="1"/>
          </p:cNvCxnSpPr>
          <p:nvPr/>
        </p:nvCxnSpPr>
        <p:spPr>
          <a:xfrm rot="10800000" flipV="1">
            <a:off x="4092222" y="842725"/>
            <a:ext cx="1200504" cy="805449"/>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73348" y="1309511"/>
            <a:ext cx="3023794" cy="584776"/>
          </a:xfrm>
          <a:prstGeom prst="rect">
            <a:avLst/>
          </a:prstGeom>
          <a:solidFill>
            <a:srgbClr val="DADEBA"/>
          </a:solidFill>
          <a:ln>
            <a:solidFill>
              <a:schemeClr val="tx1"/>
            </a:solidFill>
          </a:ln>
        </p:spPr>
        <p:txBody>
          <a:bodyPr wrap="square" rtlCol="0">
            <a:spAutoFit/>
          </a:bodyPr>
          <a:lstStyle/>
          <a:p>
            <a:r>
              <a:rPr lang="en-US" sz="1600" dirty="0" smtClean="0"/>
              <a:t>Places the image at the bottom right of the page</a:t>
            </a:r>
            <a:endParaRPr lang="en-US" sz="1600" dirty="0"/>
          </a:p>
        </p:txBody>
      </p:sp>
      <p:cxnSp>
        <p:nvCxnSpPr>
          <p:cNvPr id="11" name="Straight Arrow Connector 10"/>
          <p:cNvCxnSpPr>
            <a:stCxn id="10" idx="1"/>
            <a:endCxn id="6" idx="3"/>
          </p:cNvCxnSpPr>
          <p:nvPr/>
        </p:nvCxnSpPr>
        <p:spPr>
          <a:xfrm rot="10800000" flipV="1">
            <a:off x="4953000" y="1601898"/>
            <a:ext cx="520348" cy="317389"/>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484638" y="2068684"/>
            <a:ext cx="3023794" cy="584776"/>
          </a:xfrm>
          <a:prstGeom prst="rect">
            <a:avLst/>
          </a:prstGeom>
          <a:solidFill>
            <a:srgbClr val="DADEBA"/>
          </a:solidFill>
          <a:ln>
            <a:solidFill>
              <a:schemeClr val="tx1"/>
            </a:solidFill>
          </a:ln>
        </p:spPr>
        <p:txBody>
          <a:bodyPr wrap="square" rtlCol="0">
            <a:spAutoFit/>
          </a:bodyPr>
          <a:lstStyle/>
          <a:p>
            <a:r>
              <a:rPr lang="en-US" sz="1600" dirty="0" smtClean="0"/>
              <a:t>Displays only one copy of the image</a:t>
            </a:r>
            <a:endParaRPr lang="en-US" sz="1600" dirty="0"/>
          </a:p>
        </p:txBody>
      </p:sp>
      <p:cxnSp>
        <p:nvCxnSpPr>
          <p:cNvPr id="14" name="Straight Arrow Connector 13"/>
          <p:cNvCxnSpPr>
            <a:stCxn id="13" idx="1"/>
          </p:cNvCxnSpPr>
          <p:nvPr/>
        </p:nvCxnSpPr>
        <p:spPr>
          <a:xfrm rot="10800000">
            <a:off x="4459114" y="2138120"/>
            <a:ext cx="1025525" cy="222953"/>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33836" y="2714969"/>
            <a:ext cx="3023794" cy="584776"/>
          </a:xfrm>
          <a:prstGeom prst="rect">
            <a:avLst/>
          </a:prstGeom>
          <a:solidFill>
            <a:srgbClr val="DADEBA"/>
          </a:solidFill>
          <a:ln>
            <a:solidFill>
              <a:schemeClr val="tx1"/>
            </a:solidFill>
          </a:ln>
        </p:spPr>
        <p:txBody>
          <a:bodyPr wrap="square" rtlCol="0">
            <a:spAutoFit/>
          </a:bodyPr>
          <a:lstStyle/>
          <a:p>
            <a:r>
              <a:rPr lang="en-US" sz="1600" dirty="0" smtClean="0"/>
              <a:t>Keeps image in place when user scrolls</a:t>
            </a:r>
            <a:endParaRPr lang="en-US" sz="1600" dirty="0"/>
          </a:p>
        </p:txBody>
      </p:sp>
      <p:cxnSp>
        <p:nvCxnSpPr>
          <p:cNvPr id="20" name="Straight Arrow Connector 19"/>
          <p:cNvCxnSpPr>
            <a:stCxn id="19" idx="1"/>
          </p:cNvCxnSpPr>
          <p:nvPr/>
        </p:nvCxnSpPr>
        <p:spPr>
          <a:xfrm rot="10800000">
            <a:off x="4436538" y="2290519"/>
            <a:ext cx="997298" cy="716838"/>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416904" y="3460031"/>
            <a:ext cx="3023794" cy="584776"/>
          </a:xfrm>
          <a:prstGeom prst="rect">
            <a:avLst/>
          </a:prstGeom>
          <a:solidFill>
            <a:srgbClr val="DADEBA"/>
          </a:solidFill>
          <a:ln>
            <a:solidFill>
              <a:schemeClr val="tx1"/>
            </a:solidFill>
          </a:ln>
        </p:spPr>
        <p:txBody>
          <a:bodyPr wrap="square" rtlCol="0">
            <a:spAutoFit/>
          </a:bodyPr>
          <a:lstStyle/>
          <a:p>
            <a:r>
              <a:rPr lang="en-US" sz="1600" dirty="0" smtClean="0"/>
              <a:t>Fills remainder of window with </a:t>
            </a:r>
            <a:r>
              <a:rPr lang="en-US" sz="1600" dirty="0" err="1" smtClean="0"/>
              <a:t>lightgrey</a:t>
            </a:r>
            <a:r>
              <a:rPr lang="en-US" sz="1600" dirty="0" smtClean="0"/>
              <a:t> background</a:t>
            </a:r>
            <a:endParaRPr lang="en-US" sz="1600" dirty="0"/>
          </a:p>
        </p:txBody>
      </p:sp>
      <p:cxnSp>
        <p:nvCxnSpPr>
          <p:cNvPr id="26" name="Straight Arrow Connector 25"/>
          <p:cNvCxnSpPr>
            <a:stCxn id="25" idx="1"/>
          </p:cNvCxnSpPr>
          <p:nvPr/>
        </p:nvCxnSpPr>
        <p:spPr>
          <a:xfrm rot="10800000">
            <a:off x="4092222" y="2653465"/>
            <a:ext cx="1324682" cy="1098955"/>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459114" y="4711387"/>
            <a:ext cx="3023794" cy="584776"/>
          </a:xfrm>
          <a:prstGeom prst="rect">
            <a:avLst/>
          </a:prstGeom>
          <a:solidFill>
            <a:srgbClr val="DADEBA"/>
          </a:solidFill>
          <a:ln>
            <a:solidFill>
              <a:schemeClr val="tx1"/>
            </a:solidFill>
          </a:ln>
        </p:spPr>
        <p:txBody>
          <a:bodyPr wrap="square" rtlCol="0">
            <a:spAutoFit/>
          </a:bodyPr>
          <a:lstStyle/>
          <a:p>
            <a:r>
              <a:rPr lang="en-US" sz="1600" dirty="0" smtClean="0"/>
              <a:t>Indents the 1</a:t>
            </a:r>
            <a:r>
              <a:rPr lang="en-US" sz="1600" baseline="30000" dirty="0" smtClean="0"/>
              <a:t>st</a:t>
            </a:r>
            <a:r>
              <a:rPr lang="en-US" sz="1600" dirty="0" smtClean="0"/>
              <a:t> line of text in the paragraph by 1em</a:t>
            </a:r>
            <a:endParaRPr lang="en-US" sz="1600" dirty="0"/>
          </a:p>
        </p:txBody>
      </p:sp>
      <p:cxnSp>
        <p:nvCxnSpPr>
          <p:cNvPr id="29" name="Straight Arrow Connector 28"/>
          <p:cNvCxnSpPr>
            <a:stCxn id="28" idx="1"/>
          </p:cNvCxnSpPr>
          <p:nvPr/>
        </p:nvCxnSpPr>
        <p:spPr>
          <a:xfrm rot="10800000">
            <a:off x="3358444" y="3007363"/>
            <a:ext cx="1100670" cy="1996413"/>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97104571"/>
      </p:ext>
    </p:extLst>
  </p:cSld>
  <p:clrMapOvr>
    <a:masterClrMapping/>
  </p:clrMapOvr>
  <mc:AlternateContent xmlns:mc="http://schemas.openxmlformats.org/markup-compatibility/2006">
    <mc:Choice xmlns:p14="http://schemas.microsoft.com/office/powerpoint/2010/main" Requires="p14">
      <p:transition spd="slow" p14:dur="2000" advTm="27041"/>
    </mc:Choice>
    <mc:Fallback>
      <p:transition spd="slow" advTm="2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1+#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accel="50000" decel="5000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right)">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accel="50000" decel="5000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1+#ppt_w/2"/>
                                          </p:val>
                                        </p:tav>
                                        <p:tav tm="100000">
                                          <p:val>
                                            <p:strVal val="#ppt_x"/>
                                          </p:val>
                                        </p:tav>
                                      </p:tavLst>
                                    </p:anim>
                                    <p:anim calcmode="lin" valueType="num">
                                      <p:cBhvr additive="base">
                                        <p:cTn id="62" dur="500" fill="hold"/>
                                        <p:tgtEl>
                                          <p:spTgt spid="28"/>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right)">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bldLst>
      <p:bldP spid="7" grpId="0" animBg="1"/>
      <p:bldP spid="10" grpId="0" animBg="1"/>
      <p:bldP spid="13" grpId="0" animBg="1"/>
      <p:bldP spid="19" grpId="0" animBg="1"/>
      <p:bldP spid="25"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13</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7" name="Picture 6"/>
          <p:cNvPicPr>
            <a:picLocks noChangeAspect="1"/>
          </p:cNvPicPr>
          <p:nvPr/>
        </p:nvPicPr>
        <p:blipFill>
          <a:blip r:embed="rId5"/>
          <a:stretch>
            <a:fillRect/>
          </a:stretch>
        </p:blipFill>
        <p:spPr>
          <a:xfrm>
            <a:off x="0" y="1588"/>
            <a:ext cx="5867400" cy="2438400"/>
          </a:xfrm>
          <a:prstGeom prst="rect">
            <a:avLst/>
          </a:prstGeom>
        </p:spPr>
      </p:pic>
      <p:pic>
        <p:nvPicPr>
          <p:cNvPr id="8" name="Picture 7"/>
          <p:cNvPicPr>
            <a:picLocks noChangeAspect="1"/>
          </p:cNvPicPr>
          <p:nvPr/>
        </p:nvPicPr>
        <p:blipFill>
          <a:blip r:embed="rId6"/>
          <a:stretch>
            <a:fillRect/>
          </a:stretch>
        </p:blipFill>
        <p:spPr>
          <a:xfrm>
            <a:off x="1444978" y="2858029"/>
            <a:ext cx="5181600" cy="3543300"/>
          </a:xfrm>
          <a:prstGeom prst="rect">
            <a:avLst/>
          </a:prstGeom>
        </p:spPr>
      </p:pic>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96436724"/>
      </p:ext>
    </p:extLst>
  </p:cSld>
  <p:clrMapOvr>
    <a:masterClrMapping/>
  </p:clrMapOvr>
  <mc:AlternateContent xmlns:mc="http://schemas.openxmlformats.org/markup-compatibility/2006">
    <mc:Choice xmlns:p14="http://schemas.microsoft.com/office/powerpoint/2010/main" Requires="p14">
      <p:transition spd="slow" p14:dur="2000" advTm="19350"/>
    </mc:Choice>
    <mc:Fallback>
      <p:transition spd="slow" advTm="1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accel="50000" decel="5000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idx="1"/>
          </p:nvPr>
        </p:nvSpPr>
        <p:spPr>
          <a:xfrm>
            <a:off x="457200" y="1608667"/>
            <a:ext cx="8229600" cy="4965171"/>
          </a:xfrm>
        </p:spPr>
        <p:txBody>
          <a:bodyPr>
            <a:normAutofit fontScale="85000" lnSpcReduction="20000"/>
          </a:bodyPr>
          <a:lstStyle/>
          <a:p>
            <a:pPr marL="109538" indent="0" eaLnBrk="1" hangingPunct="1">
              <a:buFont typeface="Wingdings 3" pitchFamily="-112" charset="2"/>
              <a:buNone/>
            </a:pPr>
            <a:r>
              <a:rPr lang="en-US" b="1" i="1" dirty="0" smtClean="0">
                <a:latin typeface="Lucida Console" pitchFamily="-112" charset="0"/>
              </a:rPr>
              <a:t>width</a:t>
            </a:r>
            <a:r>
              <a:rPr lang="en-US" b="1" i="1" dirty="0" smtClean="0"/>
              <a:t> </a:t>
            </a:r>
            <a:r>
              <a:rPr lang="en-US" b="1" i="1" dirty="0"/>
              <a:t>and </a:t>
            </a:r>
            <a:r>
              <a:rPr lang="en-US" b="1" i="1" dirty="0" smtClean="0">
                <a:latin typeface="Lucida Console" pitchFamily="-112" charset="0"/>
              </a:rPr>
              <a:t>height</a:t>
            </a:r>
            <a:r>
              <a:rPr lang="en-US" b="1" i="1" dirty="0" smtClean="0"/>
              <a:t> Properties</a:t>
            </a:r>
            <a:endParaRPr lang="en-US" dirty="0" smtClean="0"/>
          </a:p>
          <a:p>
            <a:pPr eaLnBrk="1" hangingPunct="1">
              <a:buFont typeface="Arial"/>
              <a:buChar char="•"/>
            </a:pPr>
            <a:r>
              <a:rPr lang="en-US" dirty="0" smtClean="0"/>
              <a:t>Sets dimensions of elements on a page</a:t>
            </a:r>
          </a:p>
          <a:p>
            <a:pPr eaLnBrk="1" hangingPunct="1">
              <a:buFont typeface="Arial"/>
              <a:buChar char="•"/>
            </a:pPr>
            <a:r>
              <a:rPr lang="en-US" dirty="0" smtClean="0"/>
              <a:t>Their values can be relative or absolute</a:t>
            </a:r>
          </a:p>
          <a:p>
            <a:pPr lvl="1" eaLnBrk="1" hangingPunct="1">
              <a:buFont typeface="Arial"/>
              <a:buChar char="•"/>
            </a:pPr>
            <a:r>
              <a:rPr lang="en-US" dirty="0" smtClean="0">
                <a:solidFill>
                  <a:schemeClr val="accent3"/>
                </a:solidFill>
                <a:latin typeface="Courier New"/>
                <a:cs typeface="Courier New"/>
              </a:rPr>
              <a:t>width: </a:t>
            </a:r>
            <a:r>
              <a:rPr lang="en-US" dirty="0" err="1" smtClean="0">
                <a:solidFill>
                  <a:schemeClr val="accent3"/>
                </a:solidFill>
                <a:latin typeface="Courier New"/>
                <a:cs typeface="Courier New"/>
              </a:rPr>
              <a:t>x</a:t>
            </a:r>
            <a:r>
              <a:rPr lang="en-US" dirty="0" smtClean="0">
                <a:solidFill>
                  <a:schemeClr val="accent3"/>
                </a:solidFill>
                <a:latin typeface="Courier New"/>
                <a:cs typeface="Courier New"/>
              </a:rPr>
              <a:t>%</a:t>
            </a:r>
            <a:r>
              <a:rPr lang="en-US" dirty="0" smtClean="0"/>
              <a:t> sets width of element to </a:t>
            </a:r>
            <a:r>
              <a:rPr lang="en-US" dirty="0" err="1" smtClean="0"/>
              <a:t>x</a:t>
            </a:r>
            <a:r>
              <a:rPr lang="en-US" dirty="0" smtClean="0"/>
              <a:t>% of </a:t>
            </a:r>
            <a:r>
              <a:rPr lang="en-US" b="1" dirty="0" smtClean="0"/>
              <a:t>containing block’s width</a:t>
            </a:r>
          </a:p>
          <a:p>
            <a:pPr eaLnBrk="1" hangingPunct="1">
              <a:buFont typeface="Arial"/>
              <a:buChar char="•"/>
            </a:pPr>
            <a:endParaRPr lang="en-US" dirty="0" smtClean="0"/>
          </a:p>
          <a:p>
            <a:pPr marL="109538" indent="0" eaLnBrk="1" hangingPunct="1">
              <a:buFont typeface="Wingdings 3" pitchFamily="-112" charset="2"/>
              <a:buNone/>
            </a:pPr>
            <a:r>
              <a:rPr lang="en-US" b="1" i="1" dirty="0" smtClean="0">
                <a:latin typeface="Lucida Console" pitchFamily="-112" charset="0"/>
              </a:rPr>
              <a:t>text</a:t>
            </a:r>
            <a:r>
              <a:rPr lang="en-US" b="1" i="1" dirty="0">
                <a:latin typeface="Lucida Console" pitchFamily="-112" charset="0"/>
              </a:rPr>
              <a:t>-align</a:t>
            </a:r>
            <a:r>
              <a:rPr lang="en-US" b="1" i="1" dirty="0"/>
              <a:t> </a:t>
            </a:r>
            <a:r>
              <a:rPr lang="en-US" b="1" i="1" dirty="0" smtClean="0"/>
              <a:t>Property</a:t>
            </a:r>
            <a:endParaRPr lang="en-US" dirty="0" smtClean="0">
              <a:latin typeface="Lucida Console" pitchFamily="-112" charset="0"/>
            </a:endParaRPr>
          </a:p>
          <a:p>
            <a:pPr eaLnBrk="1" hangingPunct="1">
              <a:buFont typeface="Arial"/>
              <a:buChar char="•"/>
            </a:pPr>
            <a:r>
              <a:rPr lang="en-US" dirty="0" smtClean="0"/>
              <a:t>Text in an element can be centered using </a:t>
            </a:r>
          </a:p>
          <a:p>
            <a:pPr lvl="1" eaLnBrk="1" hangingPunct="1">
              <a:buNone/>
            </a:pPr>
            <a:r>
              <a:rPr lang="en-US" dirty="0" smtClean="0">
                <a:latin typeface="Lucida Console" pitchFamily="-112" charset="0"/>
              </a:rPr>
              <a:t>text-align: center</a:t>
            </a:r>
            <a:endParaRPr lang="en-US" dirty="0" smtClean="0"/>
          </a:p>
          <a:p>
            <a:pPr eaLnBrk="1" hangingPunct="1">
              <a:buFont typeface="Arial"/>
              <a:buChar char="•"/>
            </a:pPr>
            <a:r>
              <a:rPr lang="en-US" dirty="0" smtClean="0"/>
              <a:t>Text can also be aligned </a:t>
            </a:r>
            <a:r>
              <a:rPr lang="en-US" dirty="0" smtClean="0">
                <a:solidFill>
                  <a:schemeClr val="accent6">
                    <a:lumMod val="75000"/>
                  </a:schemeClr>
                </a:solidFill>
                <a:latin typeface="Lucida Console" pitchFamily="-112" charset="0"/>
              </a:rPr>
              <a:t>left</a:t>
            </a:r>
            <a:r>
              <a:rPr lang="en-US" dirty="0" smtClean="0"/>
              <a:t> or </a:t>
            </a:r>
            <a:r>
              <a:rPr lang="en-US" dirty="0" smtClean="0">
                <a:solidFill>
                  <a:srgbClr val="406F8D"/>
                </a:solidFill>
                <a:latin typeface="Lucida Console" pitchFamily="-112" charset="0"/>
              </a:rPr>
              <a:t>right</a:t>
            </a:r>
          </a:p>
          <a:p>
            <a:pPr eaLnBrk="1" hangingPunct="1">
              <a:buFont typeface="Arial"/>
              <a:buChar char="•"/>
            </a:pPr>
            <a:endParaRPr lang="en-US" dirty="0" smtClean="0">
              <a:solidFill>
                <a:srgbClr val="406F8D"/>
              </a:solidFill>
              <a:latin typeface="Lucida Console" pitchFamily="-112" charset="0"/>
            </a:endParaRPr>
          </a:p>
          <a:p>
            <a:pPr marL="109538" indent="0" eaLnBrk="1" hangingPunct="1">
              <a:buFont typeface="Wingdings 3" pitchFamily="-112" charset="2"/>
              <a:buNone/>
            </a:pPr>
            <a:r>
              <a:rPr lang="en-US" sz="2824" b="1" i="1" dirty="0" smtClean="0">
                <a:latin typeface="Lucida Console" pitchFamily="-112" charset="0"/>
              </a:rPr>
              <a:t>overflow</a:t>
            </a:r>
            <a:r>
              <a:rPr lang="en-US" sz="2824" b="1" i="1" dirty="0" smtClean="0"/>
              <a:t> Property</a:t>
            </a:r>
            <a:endParaRPr lang="en-US" sz="2824" dirty="0" smtClean="0"/>
          </a:p>
          <a:p>
            <a:pPr eaLnBrk="1" hangingPunct="1">
              <a:buFont typeface="Arial"/>
              <a:buChar char="•"/>
            </a:pPr>
            <a:r>
              <a:rPr lang="en-US" sz="2824" dirty="0" smtClean="0"/>
              <a:t>Can set the </a:t>
            </a:r>
            <a:r>
              <a:rPr lang="en-US" sz="2824" dirty="0" smtClean="0">
                <a:latin typeface="Lucida Console" pitchFamily="-112" charset="0"/>
              </a:rPr>
              <a:t>overflow</a:t>
            </a:r>
            <a:r>
              <a:rPr lang="en-US" sz="2824" dirty="0" smtClean="0"/>
              <a:t> property to </a:t>
            </a:r>
            <a:r>
              <a:rPr lang="en-US" sz="2824" dirty="0" smtClean="0">
                <a:latin typeface="Lucida Console" pitchFamily="-112" charset="0"/>
              </a:rPr>
              <a:t>scroll</a:t>
            </a:r>
            <a:endParaRPr lang="en-US" sz="2824" dirty="0" smtClean="0"/>
          </a:p>
          <a:p>
            <a:pPr lvl="1" eaLnBrk="1" hangingPunct="1">
              <a:buFont typeface="Arial"/>
              <a:buChar char="•"/>
            </a:pPr>
            <a:r>
              <a:rPr lang="en-US" sz="2624" dirty="0" smtClean="0"/>
              <a:t>Adds scroll bars if the text overflows the boundaries set for it</a:t>
            </a:r>
          </a:p>
          <a:p>
            <a:pPr eaLnBrk="1" hangingPunct="1">
              <a:buFont typeface="Arial"/>
              <a:buChar char="•"/>
            </a:pPr>
            <a:endParaRPr lang="en-US" sz="3294" dirty="0" smtClean="0">
              <a:solidFill>
                <a:srgbClr val="406F8D"/>
              </a:solidFill>
              <a:latin typeface="Lucida Console" pitchFamily="-112" charset="0"/>
            </a:endParaRPr>
          </a:p>
          <a:p>
            <a:pPr marL="109538" indent="0" eaLnBrk="1" hangingPunct="1"/>
            <a:endParaRPr lang="en-US" dirty="0">
              <a:latin typeface="Lucida Console" pitchFamily="-112" charset="0"/>
            </a:endParaRPr>
          </a:p>
        </p:txBody>
      </p:sp>
      <p:sp>
        <p:nvSpPr>
          <p:cNvPr id="78851" name="Rectangle 2"/>
          <p:cNvSpPr>
            <a:spLocks noGrp="1" noChangeArrowheads="1"/>
          </p:cNvSpPr>
          <p:nvPr>
            <p:ph type="title"/>
          </p:nvPr>
        </p:nvSpPr>
        <p:spPr>
          <a:xfrm>
            <a:off x="457200" y="368300"/>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t>Element Dimensions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14</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047823939"/>
      </p:ext>
    </p:extLst>
  </p:cSld>
  <p:clrMapOvr>
    <a:masterClrMapping/>
  </p:clrMapOvr>
  <mc:AlternateContent xmlns:mc="http://schemas.openxmlformats.org/markup-compatibility/2006">
    <mc:Choice xmlns:p14="http://schemas.microsoft.com/office/powerpoint/2010/main" Requires="p14">
      <p:transition spd="slow" p14:dur="2000" advTm="120105"/>
    </mc:Choice>
    <mc:Fallback>
      <p:transition spd="slow" advTm="120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85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8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85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85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85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85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85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85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85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85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7885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15</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5261537" y="368300"/>
            <a:ext cx="3882463" cy="5064478"/>
          </a:xfrm>
          <a:prstGeom prst="rect">
            <a:avLst/>
          </a:prstGeom>
        </p:spPr>
      </p:pic>
      <p:pic>
        <p:nvPicPr>
          <p:cNvPr id="7" name="Picture 6"/>
          <p:cNvPicPr>
            <a:picLocks noChangeAspect="1"/>
          </p:cNvPicPr>
          <p:nvPr/>
        </p:nvPicPr>
        <p:blipFill>
          <a:blip r:embed="rId7"/>
          <a:stretch>
            <a:fillRect/>
          </a:stretch>
        </p:blipFill>
        <p:spPr>
          <a:xfrm>
            <a:off x="0" y="1449525"/>
            <a:ext cx="4938889" cy="836705"/>
          </a:xfrm>
          <a:prstGeom prst="rect">
            <a:avLst/>
          </a:prstGeom>
        </p:spPr>
      </p:pic>
      <p:pic>
        <p:nvPicPr>
          <p:cNvPr id="8" name="Picture 7"/>
          <p:cNvPicPr>
            <a:picLocks noChangeAspect="1"/>
          </p:cNvPicPr>
          <p:nvPr/>
        </p:nvPicPr>
        <p:blipFill>
          <a:blip r:embed="rId8"/>
          <a:stretch>
            <a:fillRect/>
          </a:stretch>
        </p:blipFill>
        <p:spPr>
          <a:xfrm>
            <a:off x="0" y="2406649"/>
            <a:ext cx="5276970" cy="3026129"/>
          </a:xfrm>
          <a:prstGeom prst="rect">
            <a:avLst/>
          </a:prstGeom>
        </p:spPr>
      </p:pic>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643214190"/>
      </p:ext>
    </p:extLst>
  </p:cSld>
  <p:clrMapOvr>
    <a:masterClrMapping/>
  </p:clrMapOvr>
  <mc:AlternateContent xmlns:mc="http://schemas.openxmlformats.org/markup-compatibility/2006">
    <mc:Choice xmlns:p14="http://schemas.microsoft.com/office/powerpoint/2010/main" Requires="p14">
      <p:transition spd="slow" p14:dur="2000" advTm="72091"/>
    </mc:Choice>
    <mc:Fallback>
      <p:transition spd="slow" advTm="72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lide(from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16</a:t>
            </a:fld>
            <a:endParaRPr lang="en-US" dirty="0"/>
          </a:p>
        </p:txBody>
      </p:sp>
      <p:sp>
        <p:nvSpPr>
          <p:cNvPr id="5" name="Rectangle 7"/>
          <p:cNvSpPr>
            <a:spLocks noChangeArrowheads="1"/>
          </p:cNvSpPr>
          <p:nvPr/>
        </p:nvSpPr>
        <p:spPr bwMode="auto">
          <a:xfrm>
            <a:off x="4727222" y="1588"/>
            <a:ext cx="3404673" cy="276999"/>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rgbClr val="FFFFFF"/>
                </a:solidFill>
                <a:sym typeface="Symbol" pitchFamily="-112" charset="2"/>
              </a:rPr>
              <a:t></a:t>
            </a:r>
            <a:r>
              <a:rPr lang="en-US" sz="1200" dirty="0">
                <a:solidFill>
                  <a:srgbClr val="FFFFFF"/>
                </a:solidFill>
              </a:rPr>
              <a:t> 2008 Pearson Education, Inc.  All rights reserved.</a:t>
            </a:r>
          </a:p>
        </p:txBody>
      </p:sp>
      <p:pic>
        <p:nvPicPr>
          <p:cNvPr id="6" name="Picture 5"/>
          <p:cNvPicPr>
            <a:picLocks noChangeAspect="1"/>
          </p:cNvPicPr>
          <p:nvPr/>
        </p:nvPicPr>
        <p:blipFill>
          <a:blip r:embed="rId6"/>
          <a:stretch>
            <a:fillRect/>
          </a:stretch>
        </p:blipFill>
        <p:spPr>
          <a:xfrm>
            <a:off x="0" y="1588"/>
            <a:ext cx="4727222" cy="3396948"/>
          </a:xfrm>
          <a:prstGeom prst="rect">
            <a:avLst/>
          </a:prstGeom>
        </p:spPr>
      </p:pic>
      <p:pic>
        <p:nvPicPr>
          <p:cNvPr id="7" name="Picture 6"/>
          <p:cNvPicPr>
            <a:picLocks noChangeAspect="1"/>
          </p:cNvPicPr>
          <p:nvPr/>
        </p:nvPicPr>
        <p:blipFill>
          <a:blip r:embed="rId7"/>
          <a:stretch>
            <a:fillRect/>
          </a:stretch>
        </p:blipFill>
        <p:spPr>
          <a:xfrm>
            <a:off x="3556000" y="3257550"/>
            <a:ext cx="5588000" cy="3594100"/>
          </a:xfrm>
          <a:prstGeom prst="rect">
            <a:avLst/>
          </a:prstGeom>
        </p:spPr>
      </p:pic>
      <p:pic>
        <p:nvPicPr>
          <p:cNvPr id="8" name="Picture 7"/>
          <p:cNvPicPr>
            <a:picLocks noChangeAspect="1"/>
          </p:cNvPicPr>
          <p:nvPr/>
        </p:nvPicPr>
        <p:blipFill>
          <a:blip r:embed="rId8"/>
          <a:stretch>
            <a:fillRect/>
          </a:stretch>
        </p:blipFill>
        <p:spPr>
          <a:xfrm>
            <a:off x="25242" y="3398536"/>
            <a:ext cx="3352816" cy="3453114"/>
          </a:xfrm>
          <a:prstGeom prst="rect">
            <a:avLst/>
          </a:prstGeom>
        </p:spPr>
      </p:pic>
      <p:sp>
        <p:nvSpPr>
          <p:cNvPr id="9" name="Rectangle 3"/>
          <p:cNvSpPr txBox="1">
            <a:spLocks noChangeArrowheads="1"/>
          </p:cNvSpPr>
          <p:nvPr/>
        </p:nvSpPr>
        <p:spPr bwMode="auto">
          <a:xfrm>
            <a:off x="4896556" y="691445"/>
            <a:ext cx="3790244" cy="2370666"/>
          </a:xfrm>
          <a:prstGeom prst="rect">
            <a:avLst/>
          </a:prstGeom>
          <a:solidFill>
            <a:schemeClr val="accent6">
              <a:lumMod val="20000"/>
              <a:lumOff val="80000"/>
            </a:schemeClr>
          </a:solidFill>
          <a:ln w="9525">
            <a:solidFill>
              <a:schemeClr val="tx1"/>
            </a:solidFill>
            <a:miter lim="800000"/>
            <a:headEnd/>
            <a:tailEnd/>
          </a:ln>
        </p:spPr>
        <p:txBody>
          <a:bodyPr vert="horz" wrap="square" lIns="91440" tIns="45720" rIns="91440" bIns="45720" numCol="1" anchor="t" anchorCtr="0" compatLnSpc="1">
            <a:prstTxWarp prst="textNoShape">
              <a:avLst/>
            </a:prstTxWarp>
            <a:noAutofit/>
          </a:bodyPr>
          <a:lstStyle/>
          <a:p>
            <a:pPr marL="109538" marR="0" lvl="0" indent="0" algn="l" defTabSz="914400" rtl="0" eaLnBrk="1" fontAlgn="base" latinLnBrk="0" hangingPunct="1">
              <a:lnSpc>
                <a:spcPct val="100000"/>
              </a:lnSpc>
              <a:spcBef>
                <a:spcPts val="300"/>
              </a:spcBef>
              <a:spcAft>
                <a:spcPct val="0"/>
              </a:spcAft>
              <a:buClr>
                <a:srgbClr val="A04DA3"/>
              </a:buClr>
              <a:buSzTx/>
              <a:buFont typeface="Wingdings 3" pitchFamily="-112" charset="2"/>
              <a:buNone/>
              <a:tabLst/>
              <a:defRPr/>
            </a:pPr>
            <a:r>
              <a:rPr kumimoji="0" lang="en-US" sz="2000" b="1" i="1"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Floating Elements</a:t>
            </a:r>
          </a:p>
          <a:p>
            <a:pPr marL="109538" marR="0" lvl="0" indent="0" algn="l" defTabSz="914400" rtl="0" eaLnBrk="1" fontAlgn="base" latinLnBrk="0" hangingPunct="1">
              <a:lnSpc>
                <a:spcPct val="100000"/>
              </a:lnSpc>
              <a:spcBef>
                <a:spcPts val="300"/>
              </a:spcBef>
              <a:spcAft>
                <a:spcPct val="0"/>
              </a:spcAft>
              <a:buClr>
                <a:srgbClr val="A04DA3"/>
              </a:buClr>
              <a:buSzTx/>
              <a:buFont typeface="Georgia"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Floating allows you to move an element to one side of the screen;</a:t>
            </a:r>
          </a:p>
          <a:p>
            <a:pPr marL="109538" marR="0" lvl="0" indent="0" algn="l" defTabSz="914400" rtl="0" eaLnBrk="1" fontAlgn="base" latinLnBrk="0" hangingPunct="1">
              <a:lnSpc>
                <a:spcPct val="100000"/>
              </a:lnSpc>
              <a:spcBef>
                <a:spcPts val="300"/>
              </a:spcBef>
              <a:spcAft>
                <a:spcPct val="0"/>
              </a:spcAft>
              <a:buClr>
                <a:srgbClr val="A04DA3"/>
              </a:buClr>
              <a:buSzTx/>
              <a:buFont typeface="Georgia" charset="0"/>
              <a:buChar char="•"/>
              <a:tabLst/>
              <a:defRPr/>
            </a:pPr>
            <a:r>
              <a:rPr lang="en-US" sz="2000" dirty="0" smtClean="0">
                <a:latin typeface="+mn-lt"/>
                <a:cs typeface="ＭＳ Ｐゴシック" charset="-128"/>
              </a:rPr>
              <a:t> O</a:t>
            </a:r>
            <a:r>
              <a:rPr kumimoji="0" lang="en-US" sz="2000" b="0" i="0" u="none" strike="noStrike" kern="1200" cap="none" spc="0" normalizeH="0" baseline="0" noProof="0" dirty="0" err="1" smtClean="0">
                <a:ln>
                  <a:noFill/>
                </a:ln>
                <a:solidFill>
                  <a:schemeClr val="tx1"/>
                </a:solidFill>
                <a:effectLst/>
                <a:uLnTx/>
                <a:uFillTx/>
                <a:latin typeface="+mn-lt"/>
                <a:ea typeface="ＭＳ Ｐゴシック" charset="-128"/>
                <a:cs typeface="ＭＳ Ｐゴシック" charset="-128"/>
              </a:rPr>
              <a:t>ther</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content in the document then </a:t>
            </a:r>
            <a:r>
              <a:rPr kumimoji="0" lang="en-US" sz="2000" b="0" i="1"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flows around</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the floated element </a:t>
            </a:r>
          </a:p>
        </p:txBody>
      </p:sp>
      <p:cxnSp>
        <p:nvCxnSpPr>
          <p:cNvPr id="11" name="Straight Arrow Connector 10"/>
          <p:cNvCxnSpPr>
            <a:stCxn id="9" idx="1"/>
          </p:cNvCxnSpPr>
          <p:nvPr/>
        </p:nvCxnSpPr>
        <p:spPr>
          <a:xfrm rot="10800000" flipV="1">
            <a:off x="2356556" y="1876778"/>
            <a:ext cx="2540000" cy="790220"/>
          </a:xfrm>
          <a:prstGeom prst="straightConnector1">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835880073"/>
      </p:ext>
    </p:extLst>
  </p:cSld>
  <p:clrMapOvr>
    <a:masterClrMapping/>
  </p:clrMapOvr>
  <mc:AlternateContent xmlns:mc="http://schemas.openxmlformats.org/markup-compatibility/2006">
    <mc:Choice xmlns:p14="http://schemas.microsoft.com/office/powerpoint/2010/main" Requires="p14">
      <p:transition spd="slow" p14:dur="2000" advTm="87796"/>
    </mc:Choice>
    <mc:Fallback>
      <p:transition spd="slow" advTm="8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900" decel="100000" fill="hold"/>
                                        <p:tgtEl>
                                          <p:spTgt spid="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D975A7-5BC2-4DE8-A14D-FB8F688F8C0F}" type="slidenum">
              <a:rPr lang="en-US" smtClean="0"/>
              <a:pPr/>
              <a:t>17</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6" name="Rectangle 2"/>
          <p:cNvSpPr txBox="1">
            <a:spLocks noChangeArrowheads="1"/>
          </p:cNvSpPr>
          <p:nvPr/>
        </p:nvSpPr>
        <p:spPr bwMode="auto">
          <a:xfrm>
            <a:off x="0" y="114302"/>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Custom Drop-Down Menu</a:t>
            </a:r>
          </a:p>
        </p:txBody>
      </p:sp>
      <p:pic>
        <p:nvPicPr>
          <p:cNvPr id="7" name="Picture 6"/>
          <p:cNvPicPr>
            <a:picLocks noChangeAspect="1"/>
          </p:cNvPicPr>
          <p:nvPr/>
        </p:nvPicPr>
        <p:blipFill>
          <a:blip r:embed="rId6"/>
          <a:stretch>
            <a:fillRect/>
          </a:stretch>
        </p:blipFill>
        <p:spPr>
          <a:xfrm>
            <a:off x="0" y="1006123"/>
            <a:ext cx="4775200" cy="3632200"/>
          </a:xfrm>
          <a:prstGeom prst="rect">
            <a:avLst/>
          </a:prstGeom>
        </p:spPr>
      </p:pic>
      <p:pic>
        <p:nvPicPr>
          <p:cNvPr id="8" name="Picture 7"/>
          <p:cNvPicPr>
            <a:picLocks noChangeAspect="1"/>
          </p:cNvPicPr>
          <p:nvPr/>
        </p:nvPicPr>
        <p:blipFill>
          <a:blip r:embed="rId7"/>
          <a:stretch>
            <a:fillRect/>
          </a:stretch>
        </p:blipFill>
        <p:spPr>
          <a:xfrm>
            <a:off x="5156200" y="1006123"/>
            <a:ext cx="3949700" cy="1981200"/>
          </a:xfrm>
          <a:prstGeom prst="rect">
            <a:avLst/>
          </a:prstGeom>
        </p:spPr>
      </p:pic>
      <p:pic>
        <p:nvPicPr>
          <p:cNvPr id="11" name="Picture 10"/>
          <p:cNvPicPr>
            <a:picLocks noChangeAspect="1"/>
          </p:cNvPicPr>
          <p:nvPr/>
        </p:nvPicPr>
        <p:blipFill>
          <a:blip r:embed="rId8"/>
          <a:stretch>
            <a:fillRect/>
          </a:stretch>
        </p:blipFill>
        <p:spPr>
          <a:xfrm>
            <a:off x="0" y="4603750"/>
            <a:ext cx="5562600" cy="2349500"/>
          </a:xfrm>
          <a:prstGeom prst="rect">
            <a:avLst/>
          </a:prstGeom>
        </p:spPr>
      </p:pic>
      <p:sp>
        <p:nvSpPr>
          <p:cNvPr id="9" name="Rectangle 3"/>
          <p:cNvSpPr txBox="1">
            <a:spLocks noChangeArrowheads="1"/>
          </p:cNvSpPr>
          <p:nvPr/>
        </p:nvSpPr>
        <p:spPr bwMode="auto">
          <a:xfrm>
            <a:off x="5024438" y="3057878"/>
            <a:ext cx="3911600" cy="2431345"/>
          </a:xfrm>
          <a:prstGeom prst="rect">
            <a:avLst/>
          </a:prstGeom>
          <a:solidFill>
            <a:schemeClr val="accent3">
              <a:lumMod val="20000"/>
              <a:lumOff val="80000"/>
            </a:schemeClr>
          </a:solidFill>
          <a:ln w="381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65125" marR="0" lvl="0" indent="-255588" algn="l" defTabSz="914400" rtl="0" eaLnBrk="1" fontAlgn="base" latinLnBrk="0" hangingPunct="1">
              <a:lnSpc>
                <a:spcPct val="100000"/>
              </a:lnSpc>
              <a:spcBef>
                <a:spcPts val="300"/>
              </a:spcBef>
              <a:spcAft>
                <a:spcPct val="0"/>
              </a:spcAft>
              <a:buClr>
                <a:srgbClr val="A04DA3"/>
              </a:buClr>
              <a:buSzTx/>
              <a:tabLst/>
              <a:defRPr/>
            </a:pPr>
            <a:r>
              <a:rPr kumimoji="0" lang="en-US" sz="2000" b="0" i="0" u="none" strike="noStrike" kern="1200" cap="none" spc="0" normalizeH="0" baseline="0" noProof="0" dirty="0" smtClean="0">
                <a:ln>
                  <a:noFill/>
                </a:ln>
                <a:solidFill>
                  <a:schemeClr val="tx1"/>
                </a:solidFill>
                <a:effectLst/>
                <a:uLnTx/>
                <a:uFillTx/>
                <a:latin typeface="Lucida Console" pitchFamily="-112" charset="0"/>
                <a:ea typeface="ＭＳ Ｐゴシック" charset="-128"/>
                <a:cs typeface="ＭＳ Ｐゴシック" charset="-128"/>
              </a:rPr>
              <a:t>display</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property </a:t>
            </a:r>
          </a:p>
          <a:p>
            <a:pPr marL="657225" marR="0" lvl="1" indent="-246063" algn="l" defTabSz="914400" rtl="0" eaLnBrk="1" fontAlgn="base" latinLnBrk="0" hangingPunct="1">
              <a:lnSpc>
                <a:spcPct val="100000"/>
              </a:lnSpc>
              <a:spcBef>
                <a:spcPts val="300"/>
              </a:spcBef>
              <a:spcAft>
                <a:spcPct val="0"/>
              </a:spcAft>
              <a:buClr>
                <a:schemeClr val="accent2"/>
              </a:buClr>
              <a:buSzTx/>
              <a:buFont typeface="Wingdings" pitchFamily="-112" charset="2"/>
              <a:buChar char="§"/>
              <a:tabLst/>
              <a:defRPr/>
            </a:pP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allows a programmer to decide if an element is displayed as a block element, inline element, or is not rendered at all (</a:t>
            </a:r>
            <a:r>
              <a:rPr kumimoji="0" lang="en-US" sz="2000" b="0" i="0" u="none" strike="noStrike" kern="1200" cap="none" spc="0" normalizeH="0" baseline="0" noProof="0" dirty="0" smtClean="0">
                <a:ln>
                  <a:noFill/>
                </a:ln>
                <a:solidFill>
                  <a:schemeClr val="accent2"/>
                </a:solidFill>
                <a:effectLst/>
                <a:uLnTx/>
                <a:uFillTx/>
                <a:latin typeface="Lucida Console" pitchFamily="-112" charset="0"/>
                <a:ea typeface="ＭＳ Ｐゴシック" charset="-128"/>
                <a:cs typeface="+mn-cs"/>
              </a:rPr>
              <a:t>none</a:t>
            </a: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t>
            </a:r>
            <a:endParaRPr kumimoji="0" lang="en-US" sz="2000" b="0" i="0" u="none" strike="noStrike" kern="1200" cap="none" spc="0" normalizeH="0" baseline="0" noProof="0" dirty="0">
              <a:ln>
                <a:noFill/>
              </a:ln>
              <a:solidFill>
                <a:schemeClr val="accent2"/>
              </a:solidFill>
              <a:effectLst/>
              <a:uLnTx/>
              <a:uFillTx/>
              <a:latin typeface="+mn-lt"/>
              <a:ea typeface="ＭＳ Ｐゴシック" charset="-128"/>
              <a:cs typeface="+mn-cs"/>
            </a:endParaRPr>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1601389"/>
      </p:ext>
    </p:extLst>
  </p:cSld>
  <p:clrMapOvr>
    <a:masterClrMapping/>
  </p:clrMapOvr>
  <mc:AlternateContent xmlns:mc="http://schemas.openxmlformats.org/markup-compatibility/2006">
    <mc:Choice xmlns:p14="http://schemas.microsoft.com/office/powerpoint/2010/main" Requires="p14">
      <p:transition spd="slow" p14:dur="2000" advTm="127930"/>
    </mc:Choice>
    <mc:Fallback>
      <p:transition spd="slow" advTm="12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Bottom)">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stretch>
            <a:fillRect/>
          </a:stretch>
        </p:blipFill>
        <p:spPr>
          <a:xfrm>
            <a:off x="-28222" y="4600222"/>
            <a:ext cx="5537200" cy="2286000"/>
          </a:xfrm>
          <a:prstGeom prst="rect">
            <a:avLst/>
          </a:prstGeom>
        </p:spPr>
      </p:pic>
      <p:sp>
        <p:nvSpPr>
          <p:cNvPr id="4" name="Slide Number Placeholder 3"/>
          <p:cNvSpPr>
            <a:spLocks noGrp="1"/>
          </p:cNvSpPr>
          <p:nvPr>
            <p:ph type="sldNum" sz="quarter" idx="12"/>
          </p:nvPr>
        </p:nvSpPr>
        <p:spPr/>
        <p:txBody>
          <a:bodyPr/>
          <a:lstStyle/>
          <a:p>
            <a:fld id="{A5D975A7-5BC2-4DE8-A14D-FB8F688F8C0F}" type="slidenum">
              <a:rPr lang="en-US" smtClean="0"/>
              <a:pPr/>
              <a:t>18</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6" name="Rectangle 2"/>
          <p:cNvSpPr txBox="1">
            <a:spLocks noChangeArrowheads="1"/>
          </p:cNvSpPr>
          <p:nvPr/>
        </p:nvSpPr>
        <p:spPr bwMode="auto">
          <a:xfrm>
            <a:off x="0" y="114302"/>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Custom Drop-Down Menu</a:t>
            </a:r>
          </a:p>
        </p:txBody>
      </p:sp>
      <p:pic>
        <p:nvPicPr>
          <p:cNvPr id="7" name="Picture 6"/>
          <p:cNvPicPr>
            <a:picLocks noChangeAspect="1"/>
          </p:cNvPicPr>
          <p:nvPr/>
        </p:nvPicPr>
        <p:blipFill>
          <a:blip r:embed="rId6"/>
          <a:stretch>
            <a:fillRect/>
          </a:stretch>
        </p:blipFill>
        <p:spPr>
          <a:xfrm>
            <a:off x="0" y="1006123"/>
            <a:ext cx="4775200" cy="3632200"/>
          </a:xfrm>
          <a:prstGeom prst="rect">
            <a:avLst/>
          </a:prstGeom>
        </p:spPr>
      </p:pic>
      <p:pic>
        <p:nvPicPr>
          <p:cNvPr id="8" name="Picture 7"/>
          <p:cNvPicPr>
            <a:picLocks noChangeAspect="1"/>
          </p:cNvPicPr>
          <p:nvPr/>
        </p:nvPicPr>
        <p:blipFill>
          <a:blip r:embed="rId7"/>
          <a:stretch>
            <a:fillRect/>
          </a:stretch>
        </p:blipFill>
        <p:spPr>
          <a:xfrm>
            <a:off x="5156200" y="1006123"/>
            <a:ext cx="3949700" cy="1981200"/>
          </a:xfrm>
          <a:prstGeom prst="rect">
            <a:avLst/>
          </a:prstGeom>
        </p:spPr>
      </p:pic>
      <p:sp>
        <p:nvSpPr>
          <p:cNvPr id="9" name="Rectangle 3"/>
          <p:cNvSpPr txBox="1">
            <a:spLocks noChangeArrowheads="1"/>
          </p:cNvSpPr>
          <p:nvPr/>
        </p:nvSpPr>
        <p:spPr bwMode="auto">
          <a:xfrm>
            <a:off x="5024438" y="3057878"/>
            <a:ext cx="3911600" cy="2431345"/>
          </a:xfrm>
          <a:prstGeom prst="rect">
            <a:avLst/>
          </a:prstGeom>
          <a:solidFill>
            <a:schemeClr val="accent3">
              <a:lumMod val="20000"/>
              <a:lumOff val="80000"/>
            </a:schemeClr>
          </a:solidFill>
          <a:ln w="381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65125" marR="0" lvl="0" indent="-255588" algn="l" defTabSz="914400" rtl="0" eaLnBrk="1" fontAlgn="base" latinLnBrk="0" hangingPunct="1">
              <a:lnSpc>
                <a:spcPct val="100000"/>
              </a:lnSpc>
              <a:spcBef>
                <a:spcPts val="300"/>
              </a:spcBef>
              <a:spcAft>
                <a:spcPct val="0"/>
              </a:spcAft>
              <a:buClr>
                <a:srgbClr val="A04DA3"/>
              </a:buClr>
              <a:buSzTx/>
              <a:tabLst/>
              <a:defRPr/>
            </a:pPr>
            <a:r>
              <a:rPr kumimoji="0" lang="en-US" sz="2000" b="0" i="0" u="none" strike="noStrike" kern="1200" cap="none" spc="0" normalizeH="0" baseline="0" noProof="0" dirty="0" smtClean="0">
                <a:ln>
                  <a:noFill/>
                </a:ln>
                <a:solidFill>
                  <a:schemeClr val="tx1"/>
                </a:solidFill>
                <a:effectLst/>
                <a:uLnTx/>
                <a:uFillTx/>
                <a:latin typeface="Lucida Console" pitchFamily="-112" charset="0"/>
                <a:ea typeface="ＭＳ Ｐゴシック" charset="-128"/>
                <a:cs typeface="ＭＳ Ｐゴシック" charset="-128"/>
              </a:rPr>
              <a:t>display</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property </a:t>
            </a:r>
          </a:p>
          <a:p>
            <a:pPr marL="657225" marR="0" lvl="1" indent="-246063" algn="l" defTabSz="914400" rtl="0" eaLnBrk="1" fontAlgn="base" latinLnBrk="0" hangingPunct="1">
              <a:lnSpc>
                <a:spcPct val="100000"/>
              </a:lnSpc>
              <a:spcBef>
                <a:spcPts val="300"/>
              </a:spcBef>
              <a:spcAft>
                <a:spcPct val="0"/>
              </a:spcAft>
              <a:buClr>
                <a:schemeClr val="accent2"/>
              </a:buClr>
              <a:buSzTx/>
              <a:buFont typeface="Wingdings" pitchFamily="-112" charset="2"/>
              <a:buChar char="§"/>
              <a:tabLst/>
              <a:defRPr/>
            </a:pP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allows a programmer to decide if an element is displayed as a block element, inline element, or is not rendered at all (</a:t>
            </a:r>
            <a:r>
              <a:rPr kumimoji="0" lang="en-US" sz="2000" b="0" i="0" u="none" strike="noStrike" kern="1200" cap="none" spc="0" normalizeH="0" baseline="0" noProof="0" dirty="0" smtClean="0">
                <a:ln>
                  <a:noFill/>
                </a:ln>
                <a:solidFill>
                  <a:schemeClr val="accent2"/>
                </a:solidFill>
                <a:effectLst/>
                <a:uLnTx/>
                <a:uFillTx/>
                <a:latin typeface="Lucida Console" pitchFamily="-112" charset="0"/>
                <a:ea typeface="ＭＳ Ｐゴシック" charset="-128"/>
                <a:cs typeface="+mn-cs"/>
              </a:rPr>
              <a:t>none</a:t>
            </a: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t>
            </a:r>
            <a:endParaRPr kumimoji="0" lang="en-US" sz="2000" b="0" i="0" u="none" strike="noStrike" kern="1200" cap="none" spc="0" normalizeH="0" baseline="0" noProof="0" dirty="0">
              <a:ln>
                <a:noFill/>
              </a:ln>
              <a:solidFill>
                <a:schemeClr val="accent2"/>
              </a:solidFill>
              <a:effectLst/>
              <a:uLnTx/>
              <a:uFillTx/>
              <a:latin typeface="+mn-lt"/>
              <a:ea typeface="ＭＳ Ｐゴシック" charset="-128"/>
              <a:cs typeface="+mn-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54021895"/>
      </p:ext>
    </p:extLst>
  </p:cSld>
  <p:clrMapOvr>
    <a:masterClrMapping/>
  </p:clrMapOvr>
  <mc:AlternateContent xmlns:mc="http://schemas.openxmlformats.org/markup-compatibility/2006">
    <mc:Choice xmlns:p14="http://schemas.microsoft.com/office/powerpoint/2010/main" Requires="p14">
      <p:transition spd="slow" p14:dur="2000" advTm="35576"/>
    </mc:Choice>
    <mc:Fallback>
      <p:transition spd="slow" advTm="3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stretch>
            <a:fillRect/>
          </a:stretch>
        </p:blipFill>
        <p:spPr>
          <a:xfrm>
            <a:off x="0" y="4638323"/>
            <a:ext cx="5156200" cy="2286000"/>
          </a:xfrm>
          <a:prstGeom prst="rect">
            <a:avLst/>
          </a:prstGeom>
        </p:spPr>
      </p:pic>
      <p:sp>
        <p:nvSpPr>
          <p:cNvPr id="4" name="Slide Number Placeholder 3"/>
          <p:cNvSpPr>
            <a:spLocks noGrp="1"/>
          </p:cNvSpPr>
          <p:nvPr>
            <p:ph type="sldNum" sz="quarter" idx="12"/>
          </p:nvPr>
        </p:nvSpPr>
        <p:spPr/>
        <p:txBody>
          <a:bodyPr/>
          <a:lstStyle/>
          <a:p>
            <a:fld id="{A5D975A7-5BC2-4DE8-A14D-FB8F688F8C0F}" type="slidenum">
              <a:rPr lang="en-US" smtClean="0"/>
              <a:pPr/>
              <a:t>19</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6" name="Rectangle 2"/>
          <p:cNvSpPr txBox="1">
            <a:spLocks noChangeArrowheads="1"/>
          </p:cNvSpPr>
          <p:nvPr/>
        </p:nvSpPr>
        <p:spPr bwMode="auto">
          <a:xfrm>
            <a:off x="0" y="114302"/>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2"/>
                </a:solidFill>
                <a:effectLst/>
                <a:uLnTx/>
                <a:uFillTx/>
                <a:latin typeface="+mj-lt"/>
                <a:ea typeface="ＭＳ Ｐゴシック" charset="-128"/>
                <a:cs typeface="ＭＳ Ｐゴシック" charset="-128"/>
              </a:rPr>
              <a:t>Custom Drop-Down Menu</a:t>
            </a:r>
          </a:p>
        </p:txBody>
      </p:sp>
      <p:pic>
        <p:nvPicPr>
          <p:cNvPr id="7" name="Picture 6"/>
          <p:cNvPicPr>
            <a:picLocks noChangeAspect="1"/>
          </p:cNvPicPr>
          <p:nvPr/>
        </p:nvPicPr>
        <p:blipFill>
          <a:blip r:embed="rId6"/>
          <a:stretch>
            <a:fillRect/>
          </a:stretch>
        </p:blipFill>
        <p:spPr>
          <a:xfrm>
            <a:off x="0" y="1006123"/>
            <a:ext cx="4775200" cy="3632200"/>
          </a:xfrm>
          <a:prstGeom prst="rect">
            <a:avLst/>
          </a:prstGeom>
        </p:spPr>
      </p:pic>
      <p:pic>
        <p:nvPicPr>
          <p:cNvPr id="8" name="Picture 7"/>
          <p:cNvPicPr>
            <a:picLocks noChangeAspect="1"/>
          </p:cNvPicPr>
          <p:nvPr/>
        </p:nvPicPr>
        <p:blipFill>
          <a:blip r:embed="rId7"/>
          <a:stretch>
            <a:fillRect/>
          </a:stretch>
        </p:blipFill>
        <p:spPr>
          <a:xfrm>
            <a:off x="5156200" y="1006123"/>
            <a:ext cx="3949700" cy="1981200"/>
          </a:xfrm>
          <a:prstGeom prst="rect">
            <a:avLst/>
          </a:prstGeom>
        </p:spPr>
      </p:pic>
      <p:sp>
        <p:nvSpPr>
          <p:cNvPr id="9" name="Rectangle 3"/>
          <p:cNvSpPr txBox="1">
            <a:spLocks noChangeArrowheads="1"/>
          </p:cNvSpPr>
          <p:nvPr/>
        </p:nvSpPr>
        <p:spPr bwMode="auto">
          <a:xfrm>
            <a:off x="5024438" y="3057878"/>
            <a:ext cx="3911600" cy="2431345"/>
          </a:xfrm>
          <a:prstGeom prst="rect">
            <a:avLst/>
          </a:prstGeom>
          <a:solidFill>
            <a:schemeClr val="accent3">
              <a:lumMod val="20000"/>
              <a:lumOff val="80000"/>
            </a:schemeClr>
          </a:solidFill>
          <a:ln w="381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365125" marR="0" lvl="0" indent="-255588" algn="l" defTabSz="914400" rtl="0" eaLnBrk="1" fontAlgn="base" latinLnBrk="0" hangingPunct="1">
              <a:lnSpc>
                <a:spcPct val="100000"/>
              </a:lnSpc>
              <a:spcBef>
                <a:spcPts val="300"/>
              </a:spcBef>
              <a:spcAft>
                <a:spcPct val="0"/>
              </a:spcAft>
              <a:buClr>
                <a:srgbClr val="A04DA3"/>
              </a:buClr>
              <a:buSzTx/>
              <a:tabLst/>
              <a:defRPr/>
            </a:pPr>
            <a:r>
              <a:rPr kumimoji="0" lang="en-US" sz="2000" b="0" i="0" u="none" strike="noStrike" kern="1200" cap="none" spc="0" normalizeH="0" baseline="0" noProof="0" dirty="0" smtClean="0">
                <a:ln>
                  <a:noFill/>
                </a:ln>
                <a:solidFill>
                  <a:schemeClr val="tx1"/>
                </a:solidFill>
                <a:effectLst/>
                <a:uLnTx/>
                <a:uFillTx/>
                <a:latin typeface="Lucida Console" pitchFamily="-112" charset="0"/>
                <a:ea typeface="ＭＳ Ｐゴシック" charset="-128"/>
                <a:cs typeface="ＭＳ Ｐゴシック" charset="-128"/>
              </a:rPr>
              <a:t>display</a:t>
            </a:r>
            <a:r>
              <a:rPr kumimoji="0" lang="en-US" sz="2000" b="0" i="0" u="none" strike="noStrike" kern="1200" cap="none" spc="0" normalizeH="0" baseline="0" noProof="0" dirty="0" smtClean="0">
                <a:ln>
                  <a:noFill/>
                </a:ln>
                <a:solidFill>
                  <a:schemeClr val="tx1"/>
                </a:solidFill>
                <a:effectLst/>
                <a:uLnTx/>
                <a:uFillTx/>
                <a:latin typeface="+mn-lt"/>
                <a:ea typeface="ＭＳ Ｐゴシック" charset="-128"/>
                <a:cs typeface="ＭＳ Ｐゴシック" charset="-128"/>
              </a:rPr>
              <a:t> property </a:t>
            </a:r>
          </a:p>
          <a:p>
            <a:pPr marL="657225" marR="0" lvl="1" indent="-246063" algn="l" defTabSz="914400" rtl="0" eaLnBrk="1" fontAlgn="base" latinLnBrk="0" hangingPunct="1">
              <a:lnSpc>
                <a:spcPct val="100000"/>
              </a:lnSpc>
              <a:spcBef>
                <a:spcPts val="300"/>
              </a:spcBef>
              <a:spcAft>
                <a:spcPct val="0"/>
              </a:spcAft>
              <a:buClr>
                <a:schemeClr val="accent2"/>
              </a:buClr>
              <a:buSzTx/>
              <a:buFont typeface="Wingdings" pitchFamily="-112" charset="2"/>
              <a:buChar char="§"/>
              <a:tabLst/>
              <a:defRPr/>
            </a:pP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allows a programmer to decide if an element is displayed as a block element, inline element, or is not rendered at all (</a:t>
            </a:r>
            <a:r>
              <a:rPr kumimoji="0" lang="en-US" sz="2000" b="0" i="0" u="none" strike="noStrike" kern="1200" cap="none" spc="0" normalizeH="0" baseline="0" noProof="0" dirty="0" smtClean="0">
                <a:ln>
                  <a:noFill/>
                </a:ln>
                <a:solidFill>
                  <a:schemeClr val="accent2"/>
                </a:solidFill>
                <a:effectLst/>
                <a:uLnTx/>
                <a:uFillTx/>
                <a:latin typeface="Lucida Console" pitchFamily="-112" charset="0"/>
                <a:ea typeface="ＭＳ Ｐゴシック" charset="-128"/>
                <a:cs typeface="+mn-cs"/>
              </a:rPr>
              <a:t>none</a:t>
            </a:r>
            <a:r>
              <a:rPr kumimoji="0" lang="en-US" sz="2000" b="0" i="0" u="none" strike="noStrike" kern="1200" cap="none" spc="0" normalizeH="0" baseline="0" noProof="0" dirty="0" smtClean="0">
                <a:ln>
                  <a:noFill/>
                </a:ln>
                <a:solidFill>
                  <a:schemeClr val="accent2"/>
                </a:solidFill>
                <a:effectLst/>
                <a:uLnTx/>
                <a:uFillTx/>
                <a:latin typeface="+mn-lt"/>
                <a:ea typeface="ＭＳ Ｐゴシック" charset="-128"/>
                <a:cs typeface="+mn-cs"/>
              </a:rPr>
              <a:t>)</a:t>
            </a:r>
            <a:endParaRPr kumimoji="0" lang="en-US" sz="2000" b="0" i="0" u="none" strike="noStrike" kern="1200" cap="none" spc="0" normalizeH="0" baseline="0" noProof="0" dirty="0">
              <a:ln>
                <a:noFill/>
              </a:ln>
              <a:solidFill>
                <a:schemeClr val="accent2"/>
              </a:solidFill>
              <a:effectLst/>
              <a:uLnTx/>
              <a:uFillTx/>
              <a:latin typeface="+mn-lt"/>
              <a:ea typeface="ＭＳ Ｐゴシック" charset="-128"/>
              <a:cs typeface="+mn-cs"/>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04609374"/>
      </p:ext>
    </p:extLst>
  </p:cSld>
  <p:clrMapOvr>
    <a:masterClrMapping/>
  </p:clrMapOvr>
  <mc:AlternateContent xmlns:mc="http://schemas.openxmlformats.org/markup-compatibility/2006">
    <mc:Choice xmlns:p14="http://schemas.microsoft.com/office/powerpoint/2010/main" Requires="p14">
      <p:transition spd="slow" p14:dur="2000" advTm="31632"/>
    </mc:Choice>
    <mc:Fallback>
      <p:transition spd="slow" advTm="3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a:xfrm>
            <a:off x="457200" y="1333860"/>
            <a:ext cx="8229600" cy="5239978"/>
          </a:xfrm>
        </p:spPr>
        <p:txBody>
          <a:bodyPr/>
          <a:lstStyle/>
          <a:p>
            <a:pPr eaLnBrk="1" hangingPunct="1"/>
            <a:r>
              <a:rPr lang="en-US" dirty="0"/>
              <a:t>CSS </a:t>
            </a:r>
            <a:r>
              <a:rPr lang="en-US" dirty="0">
                <a:latin typeface="Lucida Console" pitchFamily="-112" charset="0"/>
              </a:rPr>
              <a:t>position</a:t>
            </a:r>
            <a:r>
              <a:rPr lang="en-US" dirty="0"/>
              <a:t> property </a:t>
            </a:r>
          </a:p>
          <a:p>
            <a:pPr lvl="1" eaLnBrk="1" hangingPunct="1">
              <a:buFont typeface="Wingdings" pitchFamily="-112" charset="2"/>
              <a:buChar char="§"/>
            </a:pPr>
            <a:r>
              <a:rPr lang="en-US" dirty="0"/>
              <a:t>Allows </a:t>
            </a:r>
            <a:r>
              <a:rPr lang="en-US" i="1" dirty="0"/>
              <a:t>absolute </a:t>
            </a:r>
            <a:r>
              <a:rPr lang="en-US" i="1" dirty="0" smtClean="0"/>
              <a:t>positioning</a:t>
            </a:r>
            <a:endParaRPr lang="en-US" dirty="0" smtClean="0"/>
          </a:p>
          <a:p>
            <a:pPr lvl="2" eaLnBrk="1" hangingPunct="1">
              <a:buFont typeface="Wingdings" pitchFamily="-112" charset="2"/>
              <a:buChar char="§"/>
            </a:pPr>
            <a:r>
              <a:rPr lang="en-US" dirty="0"/>
              <a:t>Normally, elements are positioned on the page in</a:t>
            </a:r>
            <a:r>
              <a:rPr lang="en-US" dirty="0" smtClean="0"/>
              <a:t> order </a:t>
            </a:r>
            <a:r>
              <a:rPr lang="en-US" dirty="0"/>
              <a:t>in which they appear in</a:t>
            </a:r>
            <a:r>
              <a:rPr lang="en-US" dirty="0" smtClean="0"/>
              <a:t> HTML5 </a:t>
            </a:r>
            <a:r>
              <a:rPr lang="en-US" dirty="0"/>
              <a:t>document</a:t>
            </a:r>
          </a:p>
          <a:p>
            <a:pPr lvl="2" eaLnBrk="1" hangingPunct="1">
              <a:buFont typeface="Wingdings" pitchFamily="-112" charset="2"/>
              <a:buChar char="§"/>
            </a:pPr>
            <a:r>
              <a:rPr lang="en-US" dirty="0"/>
              <a:t>Specifying an element’s position as absolute removes it from the normal flow of elements</a:t>
            </a:r>
            <a:r>
              <a:rPr lang="en-US" dirty="0" smtClean="0"/>
              <a:t> </a:t>
            </a:r>
          </a:p>
          <a:p>
            <a:pPr lvl="3" eaLnBrk="1" hangingPunct="1">
              <a:buFont typeface="Wingdings" pitchFamily="-112" charset="2"/>
              <a:buChar char="§"/>
            </a:pPr>
            <a:r>
              <a:rPr lang="en-US" dirty="0" smtClean="0"/>
              <a:t>Positions </a:t>
            </a:r>
            <a:r>
              <a:rPr lang="en-US" dirty="0"/>
              <a:t>it according to distance from the top, left, right or bottom margin of its parent </a:t>
            </a:r>
            <a:r>
              <a:rPr lang="en-US" dirty="0" smtClean="0"/>
              <a:t>element</a:t>
            </a:r>
          </a:p>
          <a:p>
            <a:pPr eaLnBrk="1" hangingPunct="1">
              <a:buFont typeface="Wingdings" pitchFamily="-112" charset="2"/>
              <a:buChar char="§"/>
            </a:pPr>
            <a:r>
              <a:rPr lang="en-US" dirty="0" smtClean="0"/>
              <a:t>CSS </a:t>
            </a:r>
            <a:r>
              <a:rPr lang="en-US" dirty="0" err="1" smtClean="0">
                <a:latin typeface="Lucida Console" pitchFamily="-112" charset="0"/>
              </a:rPr>
              <a:t>z</a:t>
            </a:r>
            <a:r>
              <a:rPr lang="en-US" dirty="0" smtClean="0">
                <a:latin typeface="Lucida Console" pitchFamily="-112" charset="0"/>
              </a:rPr>
              <a:t>-index</a:t>
            </a:r>
            <a:r>
              <a:rPr lang="en-US" dirty="0" smtClean="0"/>
              <a:t> property</a:t>
            </a:r>
          </a:p>
          <a:p>
            <a:pPr lvl="1" eaLnBrk="1" hangingPunct="1">
              <a:buFont typeface="Wingdings" charset="2"/>
              <a:buChar char="§"/>
            </a:pPr>
            <a:r>
              <a:rPr lang="en-US" dirty="0" smtClean="0"/>
              <a:t>Allows a developer to layer overlapping elements</a:t>
            </a:r>
          </a:p>
          <a:p>
            <a:pPr lvl="2" eaLnBrk="1" hangingPunct="1">
              <a:buFont typeface="Wingdings" charset="2"/>
              <a:buChar char="§"/>
            </a:pPr>
            <a:r>
              <a:rPr lang="en-US" dirty="0" smtClean="0"/>
              <a:t>Elements that have higher </a:t>
            </a:r>
            <a:r>
              <a:rPr lang="en-US" i="1" dirty="0" err="1" smtClean="0"/>
              <a:t>z</a:t>
            </a:r>
            <a:r>
              <a:rPr lang="en-US" dirty="0" smtClean="0"/>
              <a:t>-index values are displayed in front of elements with lower </a:t>
            </a:r>
            <a:r>
              <a:rPr lang="en-US" i="1" dirty="0" err="1" smtClean="0"/>
              <a:t>z</a:t>
            </a:r>
            <a:r>
              <a:rPr lang="en-US" dirty="0" smtClean="0"/>
              <a:t>-index values</a:t>
            </a:r>
          </a:p>
          <a:p>
            <a:pPr lvl="3" eaLnBrk="1" hangingPunct="1">
              <a:buFont typeface="Wingdings" pitchFamily="-112" charset="2"/>
              <a:buChar char="§"/>
            </a:pPr>
            <a:endParaRPr lang="en-US" dirty="0"/>
          </a:p>
        </p:txBody>
      </p:sp>
      <p:sp>
        <p:nvSpPr>
          <p:cNvPr id="66563" name="Rectangle 2"/>
          <p:cNvSpPr>
            <a:spLocks noGrp="1" noChangeArrowheads="1"/>
          </p:cNvSpPr>
          <p:nvPr>
            <p:ph type="title"/>
          </p:nvPr>
        </p:nvSpPr>
        <p:spPr>
          <a:xfrm>
            <a:off x="457200" y="267060"/>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t>Positioning Elements: Absolute</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2</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26748293"/>
      </p:ext>
    </p:extLst>
  </p:cSld>
  <p:clrMapOvr>
    <a:masterClrMapping/>
  </p:clrMapOvr>
  <mc:AlternateContent xmlns:mc="http://schemas.openxmlformats.org/markup-compatibility/2006">
    <mc:Choice xmlns:p14="http://schemas.microsoft.com/office/powerpoint/2010/main" Requires="p14">
      <p:transition spd="slow" p14:dur="2000" advTm="175514"/>
    </mc:Choice>
    <mc:Fallback>
      <p:transition spd="slow" advTm="17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745"/>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Descendents </a:t>
            </a:r>
            <a:r>
              <a:rPr lang="en-US" dirty="0" err="1" smtClean="0">
                <a:solidFill>
                  <a:srgbClr val="000000"/>
                </a:solidFill>
                <a:latin typeface="Arial"/>
              </a:rPr>
              <a:t>vs</a:t>
            </a:r>
            <a:r>
              <a:rPr lang="en-US" dirty="0" smtClean="0">
                <a:solidFill>
                  <a:srgbClr val="000000"/>
                </a:solidFill>
                <a:latin typeface="Arial"/>
              </a:rPr>
              <a:t> Children</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181102"/>
            <a:ext cx="8946444" cy="3166342"/>
          </a:xfrm>
        </p:spPr>
        <p:txBody>
          <a:bodyPr/>
          <a:lstStyle/>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rPr>
              <a:t>Example: </a:t>
            </a:r>
          </a:p>
          <a:p>
            <a:pPr eaLnBrk="1" hangingPunct="1">
              <a:lnSpc>
                <a:spcPct val="80000"/>
              </a:lnSpc>
            </a:pPr>
            <a:endParaRPr lang="en-US" sz="2400" dirty="0" smtClean="0">
              <a:solidFill>
                <a:srgbClr val="000000"/>
              </a:solidFill>
            </a:endParaRPr>
          </a:p>
          <a:p>
            <a:pPr eaLnBrk="1" hangingPunct="1">
              <a:lnSpc>
                <a:spcPct val="80000"/>
              </a:lnSpc>
              <a:buNone/>
            </a:pPr>
            <a:r>
              <a:rPr lang="en-US" sz="2400" dirty="0" smtClean="0"/>
              <a:t>	</a:t>
            </a:r>
            <a:r>
              <a:rPr lang="en-US" sz="2400" dirty="0" smtClean="0">
                <a:latin typeface="Lucida Console"/>
                <a:cs typeface="Lucida Console"/>
              </a:rPr>
              <a:t>h1 { color: red } </a:t>
            </a:r>
          </a:p>
          <a:p>
            <a:pPr eaLnBrk="1" hangingPunct="1">
              <a:lnSpc>
                <a:spcPct val="80000"/>
              </a:lnSpc>
              <a:buNone/>
            </a:pPr>
            <a:r>
              <a:rPr lang="en-US" sz="2400" dirty="0" smtClean="0">
                <a:latin typeface="Lucida Console"/>
                <a:cs typeface="Lucida Console"/>
              </a:rPr>
              <a:t>	</a:t>
            </a:r>
            <a:r>
              <a:rPr lang="en-US" sz="2400" dirty="0" err="1" smtClean="0">
                <a:latin typeface="Lucida Console"/>
                <a:cs typeface="Lucida Console"/>
              </a:rPr>
              <a:t>em</a:t>
            </a:r>
            <a:r>
              <a:rPr lang="en-US" sz="2400" dirty="0" smtClean="0">
                <a:latin typeface="Lucida Console"/>
                <a:cs typeface="Lucida Console"/>
              </a:rPr>
              <a:t> { color: red } </a:t>
            </a:r>
          </a:p>
          <a:p>
            <a:pPr eaLnBrk="1" hangingPunct="1">
              <a:lnSpc>
                <a:spcPct val="80000"/>
              </a:lnSpc>
              <a:buNone/>
            </a:pPr>
            <a:r>
              <a:rPr lang="en-US" sz="2400" dirty="0" smtClean="0">
                <a:latin typeface="Lucida Console"/>
                <a:cs typeface="Lucida Console"/>
              </a:rPr>
              <a:t>	h1 </a:t>
            </a:r>
            <a:r>
              <a:rPr lang="en-US" sz="2400" dirty="0" err="1" smtClean="0">
                <a:latin typeface="Lucida Console"/>
                <a:cs typeface="Lucida Console"/>
              </a:rPr>
              <a:t>em</a:t>
            </a:r>
            <a:r>
              <a:rPr lang="en-US" sz="2400" dirty="0" smtClean="0">
                <a:latin typeface="Lucida Console"/>
                <a:cs typeface="Lucida Console"/>
              </a:rPr>
              <a:t> { color: blue }</a:t>
            </a:r>
            <a:endParaRPr lang="en-US" sz="2400" dirty="0" smtClean="0">
              <a:solidFill>
                <a:srgbClr val="000000"/>
              </a:solidFill>
              <a:latin typeface="Lucida Console"/>
              <a:cs typeface="Lucida Console"/>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20</a:t>
            </a:fld>
            <a:endParaRPr lang="en-US" dirty="0"/>
          </a:p>
        </p:txBody>
      </p:sp>
      <p:sp>
        <p:nvSpPr>
          <p:cNvPr id="8" name="Rectangle 7"/>
          <p:cNvSpPr/>
          <p:nvPr/>
        </p:nvSpPr>
        <p:spPr>
          <a:xfrm>
            <a:off x="536219" y="3639558"/>
            <a:ext cx="8164692" cy="707886"/>
          </a:xfrm>
          <a:prstGeom prst="rect">
            <a:avLst/>
          </a:prstGeom>
        </p:spPr>
        <p:txBody>
          <a:bodyPr wrap="square">
            <a:spAutoFit/>
          </a:bodyPr>
          <a:lstStyle/>
          <a:p>
            <a:r>
              <a:rPr lang="en-US" sz="2000" dirty="0" smtClean="0">
                <a:latin typeface="Lucida Console"/>
                <a:cs typeface="Lucida Console"/>
              </a:rPr>
              <a:t>&lt;h1&gt;This &lt;span class="</a:t>
            </a:r>
            <a:r>
              <a:rPr lang="en-US" sz="2000" dirty="0" err="1" smtClean="0">
                <a:latin typeface="Lucida Console"/>
                <a:cs typeface="Lucida Console"/>
              </a:rPr>
              <a:t>myclass</a:t>
            </a:r>
            <a:r>
              <a:rPr lang="en-US" sz="2000" dirty="0" smtClean="0">
                <a:latin typeface="Lucida Console"/>
                <a:cs typeface="Lucida Console"/>
              </a:rPr>
              <a:t>"&gt;headline is &lt;</a:t>
            </a:r>
            <a:r>
              <a:rPr lang="en-US" sz="2000" dirty="0" err="1" smtClean="0">
                <a:latin typeface="Lucida Console"/>
                <a:cs typeface="Lucida Console"/>
              </a:rPr>
              <a:t>em</a:t>
            </a:r>
            <a:r>
              <a:rPr lang="en-US" sz="2000" dirty="0" smtClean="0">
                <a:latin typeface="Lucida Console"/>
                <a:cs typeface="Lucida Console"/>
              </a:rPr>
              <a:t>&gt;very&lt;/</a:t>
            </a:r>
            <a:r>
              <a:rPr lang="en-US" sz="2000" dirty="0" err="1" smtClean="0">
                <a:latin typeface="Lucida Console"/>
                <a:cs typeface="Lucida Console"/>
              </a:rPr>
              <a:t>em</a:t>
            </a:r>
            <a:r>
              <a:rPr lang="en-US" sz="2000" dirty="0" smtClean="0">
                <a:latin typeface="Lucida Console"/>
                <a:cs typeface="Lucida Console"/>
              </a:rPr>
              <a:t>&gt; important&lt;/span&gt;&lt;/h1&gt;</a:t>
            </a:r>
            <a:endParaRPr lang="en-US" sz="2000" dirty="0">
              <a:latin typeface="Lucida Console"/>
              <a:cs typeface="Lucida Console"/>
            </a:endParaRPr>
          </a:p>
        </p:txBody>
      </p:sp>
      <p:sp>
        <p:nvSpPr>
          <p:cNvPr id="11" name="TextBox 10"/>
          <p:cNvSpPr txBox="1"/>
          <p:nvPr/>
        </p:nvSpPr>
        <p:spPr>
          <a:xfrm>
            <a:off x="536219" y="4896556"/>
            <a:ext cx="7083781" cy="461665"/>
          </a:xfrm>
          <a:prstGeom prst="rect">
            <a:avLst/>
          </a:prstGeom>
          <a:noFill/>
        </p:spPr>
        <p:txBody>
          <a:bodyPr wrap="square" rtlCol="0">
            <a:spAutoFit/>
          </a:bodyPr>
          <a:lstStyle/>
          <a:p>
            <a:r>
              <a:rPr lang="en-US" dirty="0" smtClean="0"/>
              <a:t>Will “very” be         or red ?</a:t>
            </a:r>
            <a:endParaRPr lang="en-US" dirty="0"/>
          </a:p>
        </p:txBody>
      </p:sp>
      <p:sp>
        <p:nvSpPr>
          <p:cNvPr id="15" name="TextBox 14"/>
          <p:cNvSpPr txBox="1"/>
          <p:nvPr/>
        </p:nvSpPr>
        <p:spPr>
          <a:xfrm>
            <a:off x="2398887" y="4891499"/>
            <a:ext cx="1100667" cy="461665"/>
          </a:xfrm>
          <a:prstGeom prst="rect">
            <a:avLst/>
          </a:prstGeom>
          <a:noFill/>
        </p:spPr>
        <p:txBody>
          <a:bodyPr wrap="square" rtlCol="0">
            <a:spAutoFit/>
          </a:bodyPr>
          <a:lstStyle/>
          <a:p>
            <a:r>
              <a:rPr lang="en-US" dirty="0" smtClean="0"/>
              <a:t>blue</a:t>
            </a:r>
            <a:endParaRPr lang="en-US" dirty="0"/>
          </a:p>
        </p:txBody>
      </p:sp>
      <p:cxnSp>
        <p:nvCxnSpPr>
          <p:cNvPr id="17" name="Straight Connector 16"/>
          <p:cNvCxnSpPr/>
          <p:nvPr/>
        </p:nvCxnSpPr>
        <p:spPr>
          <a:xfrm>
            <a:off x="2483553" y="5324942"/>
            <a:ext cx="550334" cy="1588"/>
          </a:xfrm>
          <a:prstGeom prst="line">
            <a:avLst/>
          </a:prstGeom>
          <a:ln w="38100">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6219" y="5485220"/>
            <a:ext cx="8150581" cy="830997"/>
          </a:xfrm>
          <a:prstGeom prst="rect">
            <a:avLst/>
          </a:prstGeom>
          <a:noFill/>
        </p:spPr>
        <p:txBody>
          <a:bodyPr wrap="square" rtlCol="0">
            <a:spAutoFit/>
          </a:bodyPr>
          <a:lstStyle/>
          <a:p>
            <a:r>
              <a:rPr lang="en-US" dirty="0" smtClean="0"/>
              <a:t>Why: the syntax says that </a:t>
            </a:r>
            <a:r>
              <a:rPr lang="en-US" dirty="0" err="1" smtClean="0"/>
              <a:t>em</a:t>
            </a:r>
            <a:r>
              <a:rPr lang="en-US" dirty="0" smtClean="0"/>
              <a:t> is a descendent of h1. </a:t>
            </a:r>
          </a:p>
          <a:p>
            <a:r>
              <a:rPr lang="en-US" dirty="0" smtClean="0"/>
              <a:t>(Need not be an immediate child!)</a:t>
            </a:r>
            <a:endParaRPr lang="en-US" dirty="0"/>
          </a:p>
        </p:txBody>
      </p:sp>
      <p:sp>
        <p:nvSpPr>
          <p:cNvPr id="20" name="Rectangle 19"/>
          <p:cNvSpPr/>
          <p:nvPr/>
        </p:nvSpPr>
        <p:spPr>
          <a:xfrm>
            <a:off x="2159000" y="5296720"/>
            <a:ext cx="2892778" cy="188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03952" y="5519675"/>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36218" y="5456997"/>
            <a:ext cx="6392337" cy="8592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91965834"/>
      </p:ext>
    </p:extLst>
  </p:cSld>
  <p:clrMapOvr>
    <a:masterClrMapping/>
  </p:clrMapOvr>
  <mc:AlternateContent xmlns:mc="http://schemas.openxmlformats.org/markup-compatibility/2006">
    <mc:Choice xmlns:p14="http://schemas.microsoft.com/office/powerpoint/2010/main" Requires="p14">
      <p:transition spd="slow" p14:dur="2000" advTm="88621"/>
    </mc:Choice>
    <mc:Fallback>
      <p:transition spd="slow" advTm="88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 presetClass="emph" presetSubtype="1" grpId="1" nodeType="clickEffect">
                                  <p:stCondLst>
                                    <p:cond delay="0"/>
                                  </p:stCondLst>
                                  <p:childTnLst>
                                    <p:set>
                                      <p:cBhvr override="childStyle">
                                        <p:cTn id="10" dur="indefinite"/>
                                        <p:tgtEl>
                                          <p:spTgt spid="15"/>
                                        </p:tgtEl>
                                        <p:attrNameLst>
                                          <p:attrName>style.fontStyle</p:attrName>
                                        </p:attrNameLst>
                                      </p:cBhvr>
                                      <p:to>
                                        <p:strVal val="normal"/>
                                      </p:to>
                                    </p:set>
                                    <p:set>
                                      <p:cBhvr override="childStyle">
                                        <p:cTn id="11" dur="indefinite"/>
                                        <p:tgtEl>
                                          <p:spTgt spid="15"/>
                                        </p:tgtEl>
                                        <p:attrNameLst>
                                          <p:attrName>style.fontWeight</p:attrName>
                                        </p:attrNameLst>
                                      </p:cBhvr>
                                      <p:to>
                                        <p:strVal val="bold"/>
                                      </p:to>
                                    </p:set>
                                    <p:set>
                                      <p:cBhvr override="childStyle">
                                        <p:cTn id="12" dur="indefinite"/>
                                        <p:tgtEl>
                                          <p:spTgt spid="15"/>
                                        </p:tgtEl>
                                        <p:attrNameLst>
                                          <p:attrName>style.textDecorationUnderline</p:attrName>
                                        </p:attrNameLst>
                                      </p:cBhvr>
                                      <p:to>
                                        <p:strVal val="false"/>
                                      </p:to>
                                    </p:set>
                                  </p:childTnLst>
                                </p:cTn>
                              </p:par>
                            </p:childTnLst>
                          </p:cTn>
                        </p:par>
                        <p:par>
                          <p:cTn id="13" fill="hold">
                            <p:stCondLst>
                              <p:cond delay="0"/>
                            </p:stCondLst>
                            <p:childTnLst>
                              <p:par>
                                <p:cTn id="14" presetID="3" presetClass="emph" presetSubtype="2" fill="hold" grpId="0" nodeType="afterEffect">
                                  <p:stCondLst>
                                    <p:cond delay="0"/>
                                  </p:stCondLst>
                                  <p:childTnLst>
                                    <p:animClr clrSpc="rgb" dir="cw">
                                      <p:cBhvr override="childStyle">
                                        <p:cTn id="15" dur="1000" fill="hold"/>
                                        <p:tgtEl>
                                          <p:spTgt spid="15"/>
                                        </p:tgtEl>
                                        <p:attrNameLst>
                                          <p:attrName>style.color</p:attrName>
                                        </p:attrNameLst>
                                      </p:cBhvr>
                                      <p:to>
                                        <a:srgbClr val="0012BE"/>
                                      </p:to>
                                    </p:animClr>
                                  </p:childTnLst>
                                </p:cTn>
                              </p:par>
                            </p:childTnLst>
                          </p:cTn>
                        </p:par>
                        <p:par>
                          <p:cTn id="16" fill="hold">
                            <p:stCondLst>
                              <p:cond delay="1000"/>
                            </p:stCondLst>
                            <p:childTnLst>
                              <p:par>
                                <p:cTn id="17" presetID="22" presetClass="exit" presetSubtype="8" fill="hold" grpId="0" nodeType="afterEffect">
                                  <p:stCondLst>
                                    <p:cond delay="0"/>
                                  </p:stCondLst>
                                  <p:childTnLst>
                                    <p:animEffect transition="out" filter="wipe(left)">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0" nodeType="clickEffect">
                                  <p:stCondLst>
                                    <p:cond delay="0"/>
                                  </p:stCondLst>
                                  <p:childTnLst>
                                    <p:animEffect transition="out" filter="wipe(left)">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15" grpId="0"/>
      <p:bldP spid="15" grpId="1"/>
      <p:bldP spid="20"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745"/>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Descendents </a:t>
            </a:r>
            <a:r>
              <a:rPr lang="en-US" dirty="0" err="1" smtClean="0">
                <a:solidFill>
                  <a:srgbClr val="000000"/>
                </a:solidFill>
                <a:latin typeface="Arial"/>
              </a:rPr>
              <a:t>vs</a:t>
            </a:r>
            <a:r>
              <a:rPr lang="en-US" dirty="0" smtClean="0">
                <a:solidFill>
                  <a:srgbClr val="000000"/>
                </a:solidFill>
                <a:latin typeface="Arial"/>
              </a:rPr>
              <a:t> Children</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181102"/>
            <a:ext cx="8946444" cy="3166342"/>
          </a:xfrm>
        </p:spPr>
        <p:txBody>
          <a:bodyPr/>
          <a:lstStyle/>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rPr>
              <a:t>Example: </a:t>
            </a:r>
          </a:p>
          <a:p>
            <a:pPr eaLnBrk="1" hangingPunct="1">
              <a:lnSpc>
                <a:spcPct val="80000"/>
              </a:lnSpc>
            </a:pPr>
            <a:endParaRPr lang="en-US" sz="2400" dirty="0" smtClean="0">
              <a:solidFill>
                <a:srgbClr val="000000"/>
              </a:solidFill>
            </a:endParaRPr>
          </a:p>
          <a:p>
            <a:pPr eaLnBrk="1" hangingPunct="1">
              <a:lnSpc>
                <a:spcPct val="80000"/>
              </a:lnSpc>
              <a:buNone/>
            </a:pPr>
            <a:r>
              <a:rPr lang="en-US" sz="2400" dirty="0" smtClean="0"/>
              <a:t>	</a:t>
            </a:r>
            <a:r>
              <a:rPr lang="en-US" sz="2400" dirty="0" smtClean="0">
                <a:latin typeface="Lucida Console"/>
                <a:cs typeface="Lucida Console"/>
              </a:rPr>
              <a:t>h1 { color: red } </a:t>
            </a:r>
          </a:p>
          <a:p>
            <a:pPr eaLnBrk="1" hangingPunct="1">
              <a:lnSpc>
                <a:spcPct val="80000"/>
              </a:lnSpc>
              <a:buNone/>
            </a:pPr>
            <a:r>
              <a:rPr lang="en-US" sz="2400" dirty="0" smtClean="0">
                <a:latin typeface="Lucida Console"/>
                <a:cs typeface="Lucida Console"/>
              </a:rPr>
              <a:t>	</a:t>
            </a:r>
            <a:r>
              <a:rPr lang="en-US" sz="2400" dirty="0" err="1" smtClean="0">
                <a:latin typeface="Lucida Console"/>
                <a:cs typeface="Lucida Console"/>
              </a:rPr>
              <a:t>em</a:t>
            </a:r>
            <a:r>
              <a:rPr lang="en-US" sz="2400" dirty="0" smtClean="0">
                <a:latin typeface="Lucida Console"/>
                <a:cs typeface="Lucida Console"/>
              </a:rPr>
              <a:t> { color: red } </a:t>
            </a:r>
          </a:p>
          <a:p>
            <a:pPr eaLnBrk="1" hangingPunct="1">
              <a:lnSpc>
                <a:spcPct val="80000"/>
              </a:lnSpc>
              <a:buNone/>
            </a:pPr>
            <a:r>
              <a:rPr lang="en-US" sz="2400" dirty="0" smtClean="0">
                <a:latin typeface="Lucida Console"/>
                <a:cs typeface="Lucida Console"/>
              </a:rPr>
              <a:t>	h1 &gt; </a:t>
            </a:r>
            <a:r>
              <a:rPr lang="en-US" sz="2400" dirty="0" err="1" smtClean="0">
                <a:latin typeface="Lucida Console"/>
                <a:cs typeface="Lucida Console"/>
              </a:rPr>
              <a:t>em</a:t>
            </a:r>
            <a:r>
              <a:rPr lang="en-US" sz="2400" dirty="0" smtClean="0">
                <a:latin typeface="Lucida Console"/>
                <a:cs typeface="Lucida Console"/>
              </a:rPr>
              <a:t> { color: blue }</a:t>
            </a:r>
            <a:endParaRPr lang="en-US" sz="2400" dirty="0" smtClean="0">
              <a:solidFill>
                <a:srgbClr val="000000"/>
              </a:solidFill>
              <a:latin typeface="Lucida Console"/>
              <a:cs typeface="Lucida Console"/>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21</a:t>
            </a:fld>
            <a:endParaRPr lang="en-US" dirty="0"/>
          </a:p>
        </p:txBody>
      </p:sp>
      <p:sp>
        <p:nvSpPr>
          <p:cNvPr id="8" name="Rectangle 7"/>
          <p:cNvSpPr/>
          <p:nvPr/>
        </p:nvSpPr>
        <p:spPr>
          <a:xfrm>
            <a:off x="536219" y="3639558"/>
            <a:ext cx="8164692" cy="707886"/>
          </a:xfrm>
          <a:prstGeom prst="rect">
            <a:avLst/>
          </a:prstGeom>
        </p:spPr>
        <p:txBody>
          <a:bodyPr wrap="square">
            <a:spAutoFit/>
          </a:bodyPr>
          <a:lstStyle/>
          <a:p>
            <a:r>
              <a:rPr lang="en-US" sz="2000" dirty="0" smtClean="0">
                <a:latin typeface="Lucida Console"/>
                <a:cs typeface="Lucida Console"/>
              </a:rPr>
              <a:t>&lt;h1&gt;This &lt;span class="</a:t>
            </a:r>
            <a:r>
              <a:rPr lang="en-US" sz="2000" dirty="0" err="1" smtClean="0">
                <a:latin typeface="Lucida Console"/>
                <a:cs typeface="Lucida Console"/>
              </a:rPr>
              <a:t>myclass</a:t>
            </a:r>
            <a:r>
              <a:rPr lang="en-US" sz="2000" dirty="0" smtClean="0">
                <a:latin typeface="Lucida Console"/>
                <a:cs typeface="Lucida Console"/>
              </a:rPr>
              <a:t>"&gt;headline is &lt;</a:t>
            </a:r>
            <a:r>
              <a:rPr lang="en-US" sz="2000" dirty="0" err="1" smtClean="0">
                <a:latin typeface="Lucida Console"/>
                <a:cs typeface="Lucida Console"/>
              </a:rPr>
              <a:t>em</a:t>
            </a:r>
            <a:r>
              <a:rPr lang="en-US" sz="2000" dirty="0" smtClean="0">
                <a:latin typeface="Lucida Console"/>
                <a:cs typeface="Lucida Console"/>
              </a:rPr>
              <a:t>&gt;very&lt;/</a:t>
            </a:r>
            <a:r>
              <a:rPr lang="en-US" sz="2000" dirty="0" err="1" smtClean="0">
                <a:latin typeface="Lucida Console"/>
                <a:cs typeface="Lucida Console"/>
              </a:rPr>
              <a:t>em</a:t>
            </a:r>
            <a:r>
              <a:rPr lang="en-US" sz="2000" dirty="0" smtClean="0">
                <a:latin typeface="Lucida Console"/>
                <a:cs typeface="Lucida Console"/>
              </a:rPr>
              <a:t>&gt; important&lt;/span&gt;&lt;/h1&gt;</a:t>
            </a:r>
            <a:endParaRPr lang="en-US" sz="2000" dirty="0">
              <a:latin typeface="Lucida Console"/>
              <a:cs typeface="Lucida Console"/>
            </a:endParaRPr>
          </a:p>
        </p:txBody>
      </p:sp>
      <p:sp>
        <p:nvSpPr>
          <p:cNvPr id="11" name="TextBox 10"/>
          <p:cNvSpPr txBox="1"/>
          <p:nvPr/>
        </p:nvSpPr>
        <p:spPr>
          <a:xfrm>
            <a:off x="536219" y="4896556"/>
            <a:ext cx="7083781" cy="461665"/>
          </a:xfrm>
          <a:prstGeom prst="rect">
            <a:avLst/>
          </a:prstGeom>
          <a:noFill/>
        </p:spPr>
        <p:txBody>
          <a:bodyPr wrap="square" rtlCol="0">
            <a:spAutoFit/>
          </a:bodyPr>
          <a:lstStyle/>
          <a:p>
            <a:r>
              <a:rPr lang="en-US" dirty="0" smtClean="0"/>
              <a:t>Will “very” be         or       ?</a:t>
            </a:r>
            <a:endParaRPr lang="en-US" dirty="0"/>
          </a:p>
        </p:txBody>
      </p:sp>
      <p:sp>
        <p:nvSpPr>
          <p:cNvPr id="15" name="TextBox 14"/>
          <p:cNvSpPr txBox="1"/>
          <p:nvPr/>
        </p:nvSpPr>
        <p:spPr>
          <a:xfrm>
            <a:off x="2398887" y="4891499"/>
            <a:ext cx="1100667" cy="461665"/>
          </a:xfrm>
          <a:prstGeom prst="rect">
            <a:avLst/>
          </a:prstGeom>
          <a:noFill/>
        </p:spPr>
        <p:txBody>
          <a:bodyPr wrap="square" rtlCol="0">
            <a:spAutoFit/>
          </a:bodyPr>
          <a:lstStyle/>
          <a:p>
            <a:r>
              <a:rPr lang="en-US" dirty="0" smtClean="0"/>
              <a:t>blue</a:t>
            </a:r>
            <a:endParaRPr lang="en-US" dirty="0"/>
          </a:p>
        </p:txBody>
      </p:sp>
      <p:cxnSp>
        <p:nvCxnSpPr>
          <p:cNvPr id="17" name="Straight Connector 16"/>
          <p:cNvCxnSpPr/>
          <p:nvPr/>
        </p:nvCxnSpPr>
        <p:spPr>
          <a:xfrm>
            <a:off x="3457212" y="5310831"/>
            <a:ext cx="338676" cy="1588"/>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6219" y="5485220"/>
            <a:ext cx="8150581" cy="830997"/>
          </a:xfrm>
          <a:prstGeom prst="rect">
            <a:avLst/>
          </a:prstGeom>
          <a:noFill/>
        </p:spPr>
        <p:txBody>
          <a:bodyPr wrap="square" rtlCol="0">
            <a:spAutoFit/>
          </a:bodyPr>
          <a:lstStyle/>
          <a:p>
            <a:r>
              <a:rPr lang="en-US" dirty="0" smtClean="0"/>
              <a:t>Why: the syntax says that </a:t>
            </a:r>
            <a:r>
              <a:rPr lang="en-US" dirty="0" err="1" smtClean="0"/>
              <a:t>em</a:t>
            </a:r>
            <a:r>
              <a:rPr lang="en-US" dirty="0" smtClean="0"/>
              <a:t> must be a </a:t>
            </a:r>
            <a:r>
              <a:rPr lang="en-US" b="1" dirty="0" smtClean="0"/>
              <a:t>direct child </a:t>
            </a:r>
            <a:r>
              <a:rPr lang="en-US" dirty="0" smtClean="0"/>
              <a:t>of h1 to be blue.</a:t>
            </a:r>
          </a:p>
        </p:txBody>
      </p:sp>
      <p:sp>
        <p:nvSpPr>
          <p:cNvPr id="20" name="Rectangle 19"/>
          <p:cNvSpPr/>
          <p:nvPr/>
        </p:nvSpPr>
        <p:spPr>
          <a:xfrm>
            <a:off x="2130779" y="5282608"/>
            <a:ext cx="4501448" cy="160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03952" y="5519675"/>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99719" y="5358221"/>
            <a:ext cx="7895170" cy="8592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30222" y="4896555"/>
            <a:ext cx="1100667" cy="461665"/>
          </a:xfrm>
          <a:prstGeom prst="rect">
            <a:avLst/>
          </a:prstGeom>
          <a:noFill/>
        </p:spPr>
        <p:txBody>
          <a:bodyPr wrap="square" rtlCol="0">
            <a:spAutoFit/>
          </a:bodyPr>
          <a:lstStyle/>
          <a:p>
            <a:r>
              <a:rPr lang="en-US" dirty="0" smtClean="0"/>
              <a:t>red</a:t>
            </a:r>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085286"/>
      </p:ext>
    </p:extLst>
  </p:cSld>
  <p:clrMapOvr>
    <a:masterClrMapping/>
  </p:clrMapOvr>
  <mc:AlternateContent xmlns:mc="http://schemas.openxmlformats.org/markup-compatibility/2006">
    <mc:Choice xmlns:p14="http://schemas.microsoft.com/office/powerpoint/2010/main" Requires="p14">
      <p:transition spd="slow" p14:dur="2000" advTm="63995"/>
    </mc:Choice>
    <mc:Fallback>
      <p:transition spd="slow" advTm="63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 presetClass="emph" presetSubtype="1" grpId="1" nodeType="clickEffect">
                                  <p:stCondLst>
                                    <p:cond delay="0"/>
                                  </p:stCondLst>
                                  <p:childTnLst>
                                    <p:set>
                                      <p:cBhvr override="childStyle">
                                        <p:cTn id="10" dur="indefinite"/>
                                        <p:tgtEl>
                                          <p:spTgt spid="14"/>
                                        </p:tgtEl>
                                        <p:attrNameLst>
                                          <p:attrName>style.fontStyle</p:attrName>
                                        </p:attrNameLst>
                                      </p:cBhvr>
                                      <p:to>
                                        <p:strVal val="normal"/>
                                      </p:to>
                                    </p:set>
                                    <p:set>
                                      <p:cBhvr override="childStyle">
                                        <p:cTn id="11" dur="indefinite"/>
                                        <p:tgtEl>
                                          <p:spTgt spid="14"/>
                                        </p:tgtEl>
                                        <p:attrNameLst>
                                          <p:attrName>style.fontWeight</p:attrName>
                                        </p:attrNameLst>
                                      </p:cBhvr>
                                      <p:to>
                                        <p:strVal val="bold"/>
                                      </p:to>
                                    </p:set>
                                    <p:set>
                                      <p:cBhvr override="childStyle">
                                        <p:cTn id="12" dur="indefinite"/>
                                        <p:tgtEl>
                                          <p:spTgt spid="14"/>
                                        </p:tgtEl>
                                        <p:attrNameLst>
                                          <p:attrName>style.textDecorationUnderline</p:attrName>
                                        </p:attrNameLst>
                                      </p:cBhvr>
                                      <p:to>
                                        <p:strVal val="false"/>
                                      </p:to>
                                    </p:set>
                                  </p:childTnLst>
                                </p:cTn>
                              </p:par>
                            </p:childTnLst>
                          </p:cTn>
                        </p:par>
                        <p:par>
                          <p:cTn id="13" fill="hold">
                            <p:stCondLst>
                              <p:cond delay="0"/>
                            </p:stCondLst>
                            <p:childTnLst>
                              <p:par>
                                <p:cTn id="14" presetID="3" presetClass="emph" presetSubtype="2" fill="hold" grpId="0" nodeType="afterEffect">
                                  <p:stCondLst>
                                    <p:cond delay="0"/>
                                  </p:stCondLst>
                                  <p:childTnLst>
                                    <p:animClr clrSpc="rgb" dir="cw">
                                      <p:cBhvr override="childStyle">
                                        <p:cTn id="15" dur="1000" fill="hold"/>
                                        <p:tgtEl>
                                          <p:spTgt spid="14"/>
                                        </p:tgtEl>
                                        <p:attrNameLst>
                                          <p:attrName>style.color</p:attrName>
                                        </p:attrNameLst>
                                      </p:cBhvr>
                                      <p:to>
                                        <a:srgbClr val="DC0700"/>
                                      </p:to>
                                    </p:animClr>
                                  </p:childTnLst>
                                </p:cTn>
                              </p:par>
                            </p:childTnLst>
                          </p:cTn>
                        </p:par>
                        <p:par>
                          <p:cTn id="16" fill="hold">
                            <p:stCondLst>
                              <p:cond delay="1000"/>
                            </p:stCondLst>
                            <p:childTnLst>
                              <p:par>
                                <p:cTn id="17" presetID="22" presetClass="exit" presetSubtype="8" fill="hold" grpId="0" nodeType="afterEffect">
                                  <p:stCondLst>
                                    <p:cond delay="0"/>
                                  </p:stCondLst>
                                  <p:childTnLst>
                                    <p:animEffect transition="out" filter="wipe(left)">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grpId="0" nodeType="clickEffect">
                                  <p:stCondLst>
                                    <p:cond delay="0"/>
                                  </p:stCondLst>
                                  <p:childTnLst>
                                    <p:animEffect transition="out" filter="wipe(left)">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20" grpId="0" animBg="1"/>
      <p:bldP spid="22" grpId="0" animBg="1"/>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079"/>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What about these…? </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124658"/>
            <a:ext cx="8946444" cy="4969406"/>
          </a:xfrm>
        </p:spPr>
        <p:txBody>
          <a:bodyPr/>
          <a:lstStyle/>
          <a:p>
            <a:pPr eaLnBrk="1" hangingPunct="1">
              <a:lnSpc>
                <a:spcPct val="80000"/>
              </a:lnSpc>
            </a:pPr>
            <a:r>
              <a:rPr lang="en-US" dirty="0" smtClean="0">
                <a:solidFill>
                  <a:srgbClr val="000000"/>
                </a:solidFill>
              </a:rPr>
              <a:t>Example:</a:t>
            </a:r>
          </a:p>
          <a:p>
            <a:pPr eaLnBrk="1" hangingPunct="1">
              <a:lnSpc>
                <a:spcPct val="80000"/>
              </a:lnSpc>
              <a:buNone/>
            </a:pPr>
            <a:r>
              <a:rPr lang="en-US" sz="2000" dirty="0" smtClean="0">
                <a:solidFill>
                  <a:srgbClr val="000000"/>
                </a:solidFill>
                <a:latin typeface="Lucida Console"/>
                <a:cs typeface="Lucida Console"/>
              </a:rPr>
              <a:t>      	</a:t>
            </a:r>
            <a:r>
              <a:rPr lang="en-US" sz="2000" dirty="0" smtClean="0">
                <a:latin typeface="Lucida Console"/>
                <a:cs typeface="Lucida Console"/>
              </a:rPr>
              <a:t>body &gt; </a:t>
            </a:r>
            <a:r>
              <a:rPr lang="en-US" sz="2000" dirty="0" err="1" smtClean="0">
                <a:latin typeface="Lucida Console"/>
                <a:cs typeface="Lucida Console"/>
              </a:rPr>
              <a:t>p</a:t>
            </a:r>
            <a:r>
              <a:rPr lang="en-US" sz="2000" dirty="0" smtClean="0">
                <a:latin typeface="Lucida Console"/>
                <a:cs typeface="Lucida Console"/>
              </a:rPr>
              <a:t> { line-height: 1.3 } </a:t>
            </a:r>
          </a:p>
          <a:p>
            <a:pPr eaLnBrk="1" hangingPunct="1">
              <a:lnSpc>
                <a:spcPct val="80000"/>
              </a:lnSpc>
              <a:buNone/>
            </a:pPr>
            <a:endParaRPr lang="en-US" sz="2000" dirty="0" smtClean="0">
              <a:solidFill>
                <a:srgbClr val="000000"/>
              </a:solidFill>
              <a:latin typeface="Lucida Console"/>
              <a:cs typeface="Lucida Console"/>
            </a:endParaRPr>
          </a:p>
          <a:p>
            <a:pPr eaLnBrk="1" hangingPunct="1">
              <a:lnSpc>
                <a:spcPct val="80000"/>
              </a:lnSpc>
            </a:pPr>
            <a:endParaRPr lang="en-US" sz="2000" dirty="0" smtClean="0">
              <a:solidFill>
                <a:srgbClr val="000000"/>
              </a:solidFill>
            </a:endParaRPr>
          </a:p>
          <a:p>
            <a:pPr eaLnBrk="1" hangingPunct="1">
              <a:lnSpc>
                <a:spcPct val="80000"/>
              </a:lnSpc>
            </a:pPr>
            <a:endParaRPr lang="en-US" sz="2000" dirty="0" smtClean="0">
              <a:solidFill>
                <a:srgbClr val="000000"/>
              </a:solidFill>
            </a:endParaRPr>
          </a:p>
          <a:p>
            <a:pPr eaLnBrk="1" hangingPunct="1">
              <a:lnSpc>
                <a:spcPct val="80000"/>
              </a:lnSpc>
            </a:pPr>
            <a:endParaRPr lang="en-US" sz="2000" dirty="0" smtClean="0">
              <a:solidFill>
                <a:srgbClr val="000000"/>
              </a:solidFill>
            </a:endParaRPr>
          </a:p>
          <a:p>
            <a:pPr eaLnBrk="1" hangingPunct="1">
              <a:lnSpc>
                <a:spcPct val="80000"/>
              </a:lnSpc>
            </a:pPr>
            <a:endParaRPr lang="en-US" sz="2000" dirty="0" smtClean="0">
              <a:solidFill>
                <a:srgbClr val="000000"/>
              </a:solidFill>
            </a:endParaRPr>
          </a:p>
          <a:p>
            <a:pPr eaLnBrk="1" hangingPunct="1">
              <a:lnSpc>
                <a:spcPct val="80000"/>
              </a:lnSpc>
            </a:pPr>
            <a:endParaRPr lang="en-US" sz="2000" dirty="0" smtClean="0">
              <a:solidFill>
                <a:srgbClr val="000000"/>
              </a:solidFill>
            </a:endParaRPr>
          </a:p>
          <a:p>
            <a:pPr eaLnBrk="1" hangingPunct="1">
              <a:lnSpc>
                <a:spcPct val="80000"/>
              </a:lnSpc>
            </a:pPr>
            <a:endParaRPr lang="en-US" sz="2000" dirty="0" smtClean="0">
              <a:solidFill>
                <a:srgbClr val="000000"/>
              </a:solidFill>
            </a:endParaRPr>
          </a:p>
          <a:p>
            <a:pPr eaLnBrk="1" hangingPunct="1">
              <a:lnSpc>
                <a:spcPct val="80000"/>
              </a:lnSpc>
            </a:pPr>
            <a:r>
              <a:rPr lang="en-US" dirty="0" smtClean="0">
                <a:solidFill>
                  <a:srgbClr val="000000"/>
                </a:solidFill>
              </a:rPr>
              <a:t>Example:</a:t>
            </a:r>
            <a:endParaRPr lang="en-US" sz="2400" dirty="0" smtClean="0">
              <a:solidFill>
                <a:srgbClr val="000000"/>
              </a:solidFill>
            </a:endParaRPr>
          </a:p>
          <a:p>
            <a:pPr eaLnBrk="1" hangingPunct="1">
              <a:lnSpc>
                <a:spcPct val="80000"/>
              </a:lnSpc>
              <a:buNone/>
            </a:pPr>
            <a:r>
              <a:rPr lang="en-US" sz="2000" dirty="0" smtClean="0">
                <a:solidFill>
                  <a:srgbClr val="000000"/>
                </a:solidFill>
                <a:latin typeface="Lucida Console"/>
                <a:cs typeface="Lucida Console"/>
              </a:rPr>
              <a:t>      	</a:t>
            </a:r>
            <a:r>
              <a:rPr lang="en-US" sz="2000" dirty="0" smtClean="0">
                <a:latin typeface="Lucida Console"/>
                <a:cs typeface="Lucida Console"/>
              </a:rPr>
              <a:t>div </a:t>
            </a:r>
            <a:r>
              <a:rPr lang="en-US" sz="2000" dirty="0" err="1" smtClean="0">
                <a:latin typeface="Lucida Console"/>
                <a:cs typeface="Lucida Console"/>
              </a:rPr>
              <a:t>ol</a:t>
            </a:r>
            <a:r>
              <a:rPr lang="en-US" sz="2000" dirty="0" smtClean="0">
                <a:latin typeface="Lucida Console"/>
                <a:cs typeface="Lucida Console"/>
              </a:rPr>
              <a:t>&gt;</a:t>
            </a:r>
            <a:r>
              <a:rPr lang="en-US" sz="2000" dirty="0" err="1" smtClean="0">
                <a:latin typeface="Lucida Console"/>
                <a:cs typeface="Lucida Console"/>
              </a:rPr>
              <a:t>li</a:t>
            </a:r>
            <a:r>
              <a:rPr lang="en-US" sz="2000" dirty="0" smtClean="0">
                <a:latin typeface="Lucida Console"/>
                <a:cs typeface="Lucida Console"/>
              </a:rPr>
              <a:t> </a:t>
            </a:r>
            <a:r>
              <a:rPr lang="en-US" sz="2000" dirty="0" err="1" smtClean="0">
                <a:latin typeface="Lucida Console"/>
                <a:cs typeface="Lucida Console"/>
              </a:rPr>
              <a:t>p</a:t>
            </a:r>
            <a:endParaRPr lang="en-US" sz="2000" dirty="0" smtClean="0">
              <a:solidFill>
                <a:srgbClr val="000000"/>
              </a:solidFill>
              <a:latin typeface="Lucida Console"/>
              <a:cs typeface="Lucida Console"/>
            </a:endParaRPr>
          </a:p>
          <a:p>
            <a:pPr eaLnBrk="1" hangingPunct="1">
              <a:lnSpc>
                <a:spcPct val="80000"/>
              </a:lnSpc>
              <a:buNone/>
            </a:pPr>
            <a:endParaRPr lang="en-US" sz="3600" dirty="0" smtClean="0">
              <a:solidFill>
                <a:srgbClr val="000000"/>
              </a:solidFill>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22</a:t>
            </a:fld>
            <a:endParaRPr lang="en-US" dirty="0"/>
          </a:p>
        </p:txBody>
      </p:sp>
      <p:sp>
        <p:nvSpPr>
          <p:cNvPr id="7" name="TextBox 6"/>
          <p:cNvSpPr txBox="1"/>
          <p:nvPr/>
        </p:nvSpPr>
        <p:spPr>
          <a:xfrm>
            <a:off x="603952" y="2098553"/>
            <a:ext cx="8150581" cy="1200328"/>
          </a:xfrm>
          <a:prstGeom prst="rect">
            <a:avLst/>
          </a:prstGeom>
          <a:noFill/>
        </p:spPr>
        <p:txBody>
          <a:bodyPr wrap="square" rtlCol="0">
            <a:spAutoFit/>
          </a:bodyPr>
          <a:lstStyle/>
          <a:p>
            <a:r>
              <a:rPr lang="en-US" dirty="0" smtClean="0"/>
              <a:t>Sets the line height to 1.3x the current font size for any paragraphs that are direct children of the body…i.e. top-level paragraphs</a:t>
            </a:r>
            <a:endParaRPr lang="en-US" dirty="0"/>
          </a:p>
        </p:txBody>
      </p:sp>
      <p:sp>
        <p:nvSpPr>
          <p:cNvPr id="8" name="Rectangle 7"/>
          <p:cNvSpPr/>
          <p:nvPr/>
        </p:nvSpPr>
        <p:spPr>
          <a:xfrm>
            <a:off x="671685" y="2133008"/>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57200" y="2133008"/>
            <a:ext cx="8023578" cy="1165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1685" y="4655783"/>
            <a:ext cx="8150581" cy="830997"/>
          </a:xfrm>
          <a:prstGeom prst="rect">
            <a:avLst/>
          </a:prstGeom>
          <a:noFill/>
        </p:spPr>
        <p:txBody>
          <a:bodyPr wrap="square" rtlCol="0">
            <a:spAutoFit/>
          </a:bodyPr>
          <a:lstStyle/>
          <a:p>
            <a:r>
              <a:rPr lang="en-US" dirty="0" smtClean="0"/>
              <a:t>Matches paragraphs that are descendents of list items that are direct children of an ordered list that are descendents of a div</a:t>
            </a:r>
            <a:endParaRPr lang="en-US" dirty="0"/>
          </a:p>
        </p:txBody>
      </p:sp>
      <p:sp>
        <p:nvSpPr>
          <p:cNvPr id="11" name="Rectangle 10"/>
          <p:cNvSpPr/>
          <p:nvPr/>
        </p:nvSpPr>
        <p:spPr>
          <a:xfrm>
            <a:off x="739418" y="4690238"/>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71685" y="4655783"/>
            <a:ext cx="8023578" cy="1165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603958076"/>
      </p:ext>
    </p:extLst>
  </p:cSld>
  <p:clrMapOvr>
    <a:masterClrMapping/>
  </p:clrMapOvr>
  <mc:AlternateContent xmlns:mc="http://schemas.openxmlformats.org/markup-compatibility/2006">
    <mc:Choice xmlns:p14="http://schemas.microsoft.com/office/powerpoint/2010/main" Requires="p14">
      <p:transition spd="slow" p14:dur="2000" advTm="54729"/>
    </mc:Choice>
    <mc:Fallback>
      <p:transition spd="slow" advTm="5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745"/>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Adjacent Sibling Selectors</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181102"/>
            <a:ext cx="8946444" cy="3166342"/>
          </a:xfrm>
        </p:spPr>
        <p:txBody>
          <a:bodyPr/>
          <a:lstStyle/>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latin typeface="Lucida Console"/>
                <a:cs typeface="Lucida Console"/>
              </a:rPr>
              <a:t>E1 + E2 </a:t>
            </a:r>
            <a:r>
              <a:rPr lang="en-US" sz="2400" dirty="0" smtClean="0">
                <a:solidFill>
                  <a:srgbClr val="000000"/>
                </a:solidFill>
              </a:rPr>
              <a:t>matches the case where </a:t>
            </a:r>
            <a:r>
              <a:rPr lang="en-US" sz="2400" dirty="0" smtClean="0">
                <a:solidFill>
                  <a:srgbClr val="000000"/>
                </a:solidFill>
                <a:latin typeface="Lucida Console"/>
                <a:cs typeface="Lucida Console"/>
              </a:rPr>
              <a:t>E1</a:t>
            </a:r>
            <a:r>
              <a:rPr lang="en-US" sz="2400" dirty="0" smtClean="0">
                <a:solidFill>
                  <a:srgbClr val="000000"/>
                </a:solidFill>
              </a:rPr>
              <a:t> element immediately precedes an </a:t>
            </a:r>
            <a:r>
              <a:rPr lang="en-US" sz="2400" dirty="0" smtClean="0">
                <a:solidFill>
                  <a:srgbClr val="000000"/>
                </a:solidFill>
                <a:latin typeface="Lucida Console"/>
                <a:cs typeface="Lucida Console"/>
              </a:rPr>
              <a:t>E2</a:t>
            </a:r>
            <a:r>
              <a:rPr lang="en-US" sz="2400" dirty="0" smtClean="0">
                <a:solidFill>
                  <a:srgbClr val="000000"/>
                </a:solidFill>
              </a:rPr>
              <a:t> element</a:t>
            </a:r>
          </a:p>
          <a:p>
            <a:pPr lvl="1" eaLnBrk="1" hangingPunct="1">
              <a:lnSpc>
                <a:spcPct val="80000"/>
              </a:lnSpc>
            </a:pPr>
            <a:r>
              <a:rPr lang="en-US" sz="2200" dirty="0" smtClean="0">
                <a:solidFill>
                  <a:srgbClr val="000000"/>
                </a:solidFill>
              </a:rPr>
              <a:t>They are siblings</a:t>
            </a:r>
          </a:p>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rPr>
              <a:t>Example: </a:t>
            </a:r>
          </a:p>
          <a:p>
            <a:pPr eaLnBrk="1" hangingPunct="1">
              <a:lnSpc>
                <a:spcPct val="80000"/>
              </a:lnSpc>
            </a:pPr>
            <a:endParaRPr lang="en-US" sz="2400" dirty="0" smtClean="0">
              <a:solidFill>
                <a:srgbClr val="000000"/>
              </a:solidFill>
            </a:endParaRPr>
          </a:p>
          <a:p>
            <a:pPr eaLnBrk="1" hangingPunct="1">
              <a:lnSpc>
                <a:spcPct val="80000"/>
              </a:lnSpc>
              <a:buNone/>
            </a:pPr>
            <a:r>
              <a:rPr lang="en-US" sz="2400" dirty="0" smtClean="0">
                <a:latin typeface="Lucida Console"/>
                <a:cs typeface="Lucida Console"/>
              </a:rPr>
              <a:t>	h1 + h2 { margin-top: -5mm } </a:t>
            </a:r>
          </a:p>
          <a:p>
            <a:pPr eaLnBrk="1" hangingPunct="1">
              <a:lnSpc>
                <a:spcPct val="80000"/>
              </a:lnSpc>
              <a:buNone/>
            </a:pPr>
            <a:endParaRPr lang="en-US" sz="2400" dirty="0" smtClean="0">
              <a:solidFill>
                <a:srgbClr val="000000"/>
              </a:solidFill>
              <a:latin typeface="Lucida Console"/>
              <a:cs typeface="Lucida Console"/>
            </a:endParaRPr>
          </a:p>
          <a:p>
            <a:pPr eaLnBrk="1" hangingPunct="1">
              <a:lnSpc>
                <a:spcPct val="80000"/>
              </a:lnSpc>
              <a:buNone/>
            </a:pPr>
            <a:r>
              <a:rPr lang="en-US" sz="2400" dirty="0" smtClean="0">
                <a:solidFill>
                  <a:srgbClr val="000000"/>
                </a:solidFill>
                <a:cs typeface="Lucida Console"/>
              </a:rPr>
              <a:t>   reduces the vertical space between any h1 and h2 that are immediate siblings</a:t>
            </a:r>
          </a:p>
          <a:p>
            <a:pPr marL="630238" lvl="2" indent="-255588" eaLnBrk="1" hangingPunct="1">
              <a:lnSpc>
                <a:spcPct val="80000"/>
              </a:lnSpc>
              <a:buClr>
                <a:srgbClr val="A04DA3"/>
              </a:buClr>
            </a:pPr>
            <a:r>
              <a:rPr lang="en-US" sz="2000" dirty="0" smtClean="0">
                <a:solidFill>
                  <a:srgbClr val="000000"/>
                </a:solidFill>
              </a:rPr>
              <a:t>Reduces the top margin on the h2 element</a:t>
            </a:r>
          </a:p>
          <a:p>
            <a:pPr eaLnBrk="1" hangingPunct="1">
              <a:lnSpc>
                <a:spcPct val="80000"/>
              </a:lnSpc>
              <a:buNone/>
            </a:pPr>
            <a:endParaRPr lang="en-US" sz="2400" dirty="0" smtClean="0">
              <a:solidFill>
                <a:srgbClr val="000000"/>
              </a:solidFill>
              <a:cs typeface="Lucida Console"/>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23</a:t>
            </a:fld>
            <a:endParaRPr lang="en-US" dirty="0"/>
          </a:p>
        </p:txBody>
      </p:sp>
      <p:sp>
        <p:nvSpPr>
          <p:cNvPr id="21" name="Rectangle 20"/>
          <p:cNvSpPr/>
          <p:nvPr/>
        </p:nvSpPr>
        <p:spPr>
          <a:xfrm>
            <a:off x="603952" y="5519675"/>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62593001"/>
      </p:ext>
    </p:extLst>
  </p:cSld>
  <p:clrMapOvr>
    <a:masterClrMapping/>
  </p:clrMapOvr>
  <mc:AlternateContent xmlns:mc="http://schemas.openxmlformats.org/markup-compatibility/2006">
    <mc:Choice xmlns:p14="http://schemas.microsoft.com/office/powerpoint/2010/main" Requires="p14">
      <p:transition spd="slow" p14:dur="2000" advTm="40075"/>
    </mc:Choice>
    <mc:Fallback>
      <p:transition spd="slow" advTm="40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2"/>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The Universal Selector</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181102"/>
            <a:ext cx="8946444" cy="4969406"/>
          </a:xfrm>
        </p:spPr>
        <p:txBody>
          <a:bodyPr/>
          <a:lstStyle/>
          <a:p>
            <a:pPr eaLnBrk="1" hangingPunct="1">
              <a:lnSpc>
                <a:spcPct val="80000"/>
              </a:lnSpc>
            </a:pPr>
            <a:r>
              <a:rPr lang="en-US" sz="2400" dirty="0" smtClean="0">
                <a:solidFill>
                  <a:srgbClr val="000000"/>
                </a:solidFill>
              </a:rPr>
              <a:t>The famous * character is </a:t>
            </a:r>
            <a:r>
              <a:rPr lang="en-US" sz="2400" dirty="0" err="1" smtClean="0">
                <a:solidFill>
                  <a:srgbClr val="000000"/>
                </a:solidFill>
              </a:rPr>
              <a:t>CSS’s</a:t>
            </a:r>
            <a:r>
              <a:rPr lang="en-US" sz="2400" dirty="0" smtClean="0">
                <a:solidFill>
                  <a:srgbClr val="000000"/>
                </a:solidFill>
              </a:rPr>
              <a:t> universal selector</a:t>
            </a:r>
          </a:p>
          <a:p>
            <a:pPr lvl="1" eaLnBrk="1" hangingPunct="1">
              <a:lnSpc>
                <a:spcPct val="80000"/>
              </a:lnSpc>
            </a:pPr>
            <a:r>
              <a:rPr lang="en-US" sz="2200" dirty="0" smtClean="0">
                <a:solidFill>
                  <a:srgbClr val="000000"/>
                </a:solidFill>
              </a:rPr>
              <a:t>Around since CSS2</a:t>
            </a:r>
          </a:p>
          <a:p>
            <a:pPr lvl="1" eaLnBrk="1" hangingPunct="1">
              <a:lnSpc>
                <a:spcPct val="80000"/>
              </a:lnSpc>
            </a:pPr>
            <a:r>
              <a:rPr lang="en-US" sz="2200" dirty="0" smtClean="0">
                <a:solidFill>
                  <a:srgbClr val="000000"/>
                </a:solidFill>
              </a:rPr>
              <a:t>Applies a CSS rule to </a:t>
            </a:r>
            <a:r>
              <a:rPr lang="en-US" sz="2200" b="1" dirty="0" smtClean="0">
                <a:solidFill>
                  <a:srgbClr val="000000"/>
                </a:solidFill>
              </a:rPr>
              <a:t>any</a:t>
            </a:r>
            <a:r>
              <a:rPr lang="en-US" sz="2200" dirty="0" smtClean="0">
                <a:solidFill>
                  <a:srgbClr val="000000"/>
                </a:solidFill>
              </a:rPr>
              <a:t> element type</a:t>
            </a:r>
          </a:p>
          <a:p>
            <a:pPr lvl="1" eaLnBrk="1" hangingPunct="1">
              <a:lnSpc>
                <a:spcPct val="80000"/>
              </a:lnSpc>
            </a:pPr>
            <a:r>
              <a:rPr lang="en-US" sz="2200" dirty="0" smtClean="0">
                <a:solidFill>
                  <a:srgbClr val="000000"/>
                </a:solidFill>
              </a:rPr>
              <a:t>Some types elements may ignore the rules you specify</a:t>
            </a:r>
          </a:p>
          <a:p>
            <a:pPr lvl="2" eaLnBrk="1" hangingPunct="1">
              <a:lnSpc>
                <a:spcPct val="80000"/>
              </a:lnSpc>
            </a:pPr>
            <a:r>
              <a:rPr lang="en-US" sz="2000" dirty="0" smtClean="0">
                <a:solidFill>
                  <a:srgbClr val="000000"/>
                </a:solidFill>
              </a:rPr>
              <a:t>If the rules do not apply</a:t>
            </a:r>
          </a:p>
          <a:p>
            <a:pPr eaLnBrk="1" hangingPunct="1">
              <a:lnSpc>
                <a:spcPct val="80000"/>
              </a:lnSpc>
            </a:pPr>
            <a:endParaRPr lang="en-US" sz="2400" dirty="0" smtClean="0">
              <a:solidFill>
                <a:srgbClr val="000000"/>
              </a:solidFill>
            </a:endParaRPr>
          </a:p>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rPr>
              <a:t>Example:</a:t>
            </a:r>
            <a:endParaRPr lang="en-US" sz="2200" dirty="0" smtClean="0">
              <a:solidFill>
                <a:srgbClr val="000000"/>
              </a:solidFill>
            </a:endParaRPr>
          </a:p>
          <a:p>
            <a:pPr eaLnBrk="1" hangingPunct="1">
              <a:lnSpc>
                <a:spcPct val="80000"/>
              </a:lnSpc>
              <a:buNone/>
            </a:pPr>
            <a:r>
              <a:rPr lang="en-US" sz="2200" dirty="0" smtClean="0">
                <a:solidFill>
                  <a:srgbClr val="000000"/>
                </a:solidFill>
              </a:rPr>
              <a:t>   </a:t>
            </a:r>
            <a:r>
              <a:rPr lang="en-US" sz="1800" dirty="0" smtClean="0">
                <a:solidFill>
                  <a:srgbClr val="000000"/>
                </a:solidFill>
              </a:rPr>
              <a:t> </a:t>
            </a:r>
            <a:r>
              <a:rPr lang="en-US" sz="1800" dirty="0" smtClean="0">
                <a:solidFill>
                  <a:srgbClr val="000000"/>
                </a:solidFill>
                <a:latin typeface="Lucida Console"/>
                <a:cs typeface="Lucida Console"/>
              </a:rPr>
              <a:t>div * </a:t>
            </a:r>
            <a:r>
              <a:rPr lang="en-US" sz="1800" dirty="0" err="1" smtClean="0">
                <a:solidFill>
                  <a:srgbClr val="000000"/>
                </a:solidFill>
                <a:latin typeface="Lucida Console"/>
                <a:cs typeface="Lucida Console"/>
              </a:rPr>
              <a:t>em</a:t>
            </a:r>
            <a:r>
              <a:rPr lang="en-US" sz="1800" dirty="0" smtClean="0">
                <a:solidFill>
                  <a:srgbClr val="000000"/>
                </a:solidFill>
                <a:latin typeface="Lucida Console"/>
                <a:cs typeface="Lucida Console"/>
              </a:rPr>
              <a:t>  { /* </a:t>
            </a:r>
            <a:r>
              <a:rPr lang="en-US" sz="2200" dirty="0" smtClean="0">
                <a:solidFill>
                  <a:srgbClr val="0000FF"/>
                </a:solidFill>
                <a:cs typeface="Lucida Console"/>
              </a:rPr>
              <a:t>Question</a:t>
            </a:r>
            <a:r>
              <a:rPr lang="en-US" sz="2200" dirty="0" smtClean="0">
                <a:solidFill>
                  <a:srgbClr val="000000"/>
                </a:solidFill>
                <a:cs typeface="Lucida Console"/>
              </a:rPr>
              <a:t>: Which </a:t>
            </a:r>
            <a:r>
              <a:rPr lang="en-US" sz="2200" dirty="0" smtClean="0">
                <a:solidFill>
                  <a:srgbClr val="000000"/>
                </a:solidFill>
                <a:latin typeface="Lucida Console"/>
                <a:cs typeface="Lucida Console"/>
              </a:rPr>
              <a:t>&lt;</a:t>
            </a:r>
            <a:r>
              <a:rPr lang="en-US" sz="2200" dirty="0" err="1" smtClean="0">
                <a:solidFill>
                  <a:srgbClr val="000000"/>
                </a:solidFill>
                <a:latin typeface="Lucida Console"/>
                <a:cs typeface="Lucida Console"/>
              </a:rPr>
              <a:t>em</a:t>
            </a:r>
            <a:r>
              <a:rPr lang="en-US" sz="2200" dirty="0" smtClean="0">
                <a:solidFill>
                  <a:srgbClr val="000000"/>
                </a:solidFill>
                <a:latin typeface="Lucida Console"/>
                <a:cs typeface="Lucida Console"/>
              </a:rPr>
              <a:t>&gt;</a:t>
            </a:r>
            <a:r>
              <a:rPr lang="en-US" sz="2200" dirty="0" err="1" smtClean="0">
                <a:solidFill>
                  <a:srgbClr val="000000"/>
                </a:solidFill>
                <a:cs typeface="Lucida Console"/>
              </a:rPr>
              <a:t>s</a:t>
            </a:r>
            <a:r>
              <a:rPr lang="en-US" sz="2200" dirty="0" smtClean="0">
                <a:solidFill>
                  <a:srgbClr val="000000"/>
                </a:solidFill>
                <a:cs typeface="Lucida Console"/>
              </a:rPr>
              <a:t> does this apply to?</a:t>
            </a:r>
            <a:r>
              <a:rPr lang="en-US" sz="2200" dirty="0" smtClean="0">
                <a:solidFill>
                  <a:srgbClr val="000000"/>
                </a:solidFill>
                <a:latin typeface="Lucida Console"/>
                <a:cs typeface="Lucida Console"/>
              </a:rPr>
              <a:t> </a:t>
            </a:r>
            <a:r>
              <a:rPr lang="en-US" sz="1800" dirty="0" smtClean="0">
                <a:solidFill>
                  <a:srgbClr val="000000"/>
                </a:solidFill>
                <a:latin typeface="Lucida Console"/>
                <a:cs typeface="Lucida Console"/>
              </a:rPr>
              <a:t>*/ }</a:t>
            </a:r>
          </a:p>
          <a:p>
            <a:pPr eaLnBrk="1" hangingPunct="1">
              <a:lnSpc>
                <a:spcPct val="80000"/>
              </a:lnSpc>
              <a:buNone/>
            </a:pPr>
            <a:endParaRPr lang="en-US" sz="2200" dirty="0" smtClean="0">
              <a:solidFill>
                <a:srgbClr val="000000"/>
              </a:solidFill>
            </a:endParaRPr>
          </a:p>
          <a:p>
            <a:pPr eaLnBrk="1" hangingPunct="1">
              <a:lnSpc>
                <a:spcPct val="80000"/>
              </a:lnSpc>
              <a:buNone/>
            </a:pPr>
            <a:endParaRPr lang="en-US" sz="2400" dirty="0" smtClean="0">
              <a:solidFill>
                <a:srgbClr val="000000"/>
              </a:solidFill>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24</a:t>
            </a:fld>
            <a:endParaRPr lang="en-US" dirty="0"/>
          </a:p>
        </p:txBody>
      </p:sp>
      <p:sp>
        <p:nvSpPr>
          <p:cNvPr id="8" name="Rectangle 7"/>
          <p:cNvSpPr/>
          <p:nvPr/>
        </p:nvSpPr>
        <p:spPr>
          <a:xfrm>
            <a:off x="536219" y="4162778"/>
            <a:ext cx="8164692" cy="2462213"/>
          </a:xfrm>
          <a:prstGeom prst="rect">
            <a:avLst/>
          </a:prstGeom>
        </p:spPr>
        <p:txBody>
          <a:bodyPr wrap="square">
            <a:spAutoFit/>
          </a:bodyPr>
          <a:lstStyle/>
          <a:p>
            <a:r>
              <a:rPr lang="en-US" sz="1400" dirty="0" smtClean="0">
                <a:latin typeface="Lucida Console"/>
                <a:cs typeface="Lucida Console"/>
              </a:rPr>
              <a:t>&lt;body&gt;</a:t>
            </a:r>
          </a:p>
          <a:p>
            <a:r>
              <a:rPr lang="en-US" sz="1400" dirty="0" smtClean="0">
                <a:latin typeface="Lucida Console"/>
                <a:cs typeface="Lucida Console"/>
              </a:rPr>
              <a:t>  &lt;div&gt;</a:t>
            </a:r>
          </a:p>
          <a:p>
            <a:r>
              <a:rPr lang="en-US" sz="1400" dirty="0" smtClean="0">
                <a:latin typeface="Lucida Console"/>
                <a:cs typeface="Lucida Console"/>
              </a:rPr>
              <a:t>    &lt;h1&gt;The &lt;</a:t>
            </a:r>
            <a:r>
              <a:rPr lang="en-US" sz="1400" dirty="0" err="1" smtClean="0">
                <a:latin typeface="Lucida Console"/>
                <a:cs typeface="Lucida Console"/>
              </a:rPr>
              <a:t>em</a:t>
            </a:r>
            <a:r>
              <a:rPr lang="en-US" sz="1400" dirty="0" smtClean="0">
                <a:latin typeface="Lucida Console"/>
                <a:cs typeface="Lucida Console"/>
              </a:rPr>
              <a:t>&gt;Universal&lt;/</a:t>
            </a:r>
            <a:r>
              <a:rPr lang="en-US" sz="1400" dirty="0" err="1" smtClean="0">
                <a:latin typeface="Lucida Console"/>
                <a:cs typeface="Lucida Console"/>
              </a:rPr>
              <a:t>em</a:t>
            </a:r>
            <a:r>
              <a:rPr lang="en-US" sz="1400" dirty="0" smtClean="0">
                <a:latin typeface="Lucida Console"/>
                <a:cs typeface="Lucida Console"/>
              </a:rPr>
              <a:t>&gt; Selector&lt;/h1&gt;</a:t>
            </a:r>
          </a:p>
          <a:p>
            <a:r>
              <a:rPr lang="en-US" sz="1400" dirty="0" smtClean="0">
                <a:latin typeface="Lucida Console"/>
                <a:cs typeface="Lucida Console"/>
              </a:rPr>
              <a:t>    &lt;</a:t>
            </a:r>
            <a:r>
              <a:rPr lang="en-US" sz="1400" dirty="0" err="1" smtClean="0">
                <a:latin typeface="Lucida Console"/>
                <a:cs typeface="Lucida Console"/>
              </a:rPr>
              <a:t>p</a:t>
            </a:r>
            <a:r>
              <a:rPr lang="en-US" sz="1400" dirty="0" smtClean="0">
                <a:latin typeface="Lucida Console"/>
                <a:cs typeface="Lucida Console"/>
              </a:rPr>
              <a:t>&gt;We must &lt;</a:t>
            </a:r>
            <a:r>
              <a:rPr lang="en-US" sz="1400" dirty="0" err="1" smtClean="0">
                <a:latin typeface="Lucida Console"/>
                <a:cs typeface="Lucida Console"/>
              </a:rPr>
              <a:t>em</a:t>
            </a:r>
            <a:r>
              <a:rPr lang="en-US" sz="1400" dirty="0" smtClean="0">
                <a:latin typeface="Lucida Console"/>
                <a:cs typeface="Lucida Console"/>
              </a:rPr>
              <a:t>&gt;emphasize&lt;/</a:t>
            </a:r>
            <a:r>
              <a:rPr lang="en-US" sz="1400" dirty="0" err="1" smtClean="0">
                <a:latin typeface="Lucida Console"/>
                <a:cs typeface="Lucida Console"/>
              </a:rPr>
              <a:t>em</a:t>
            </a:r>
            <a:r>
              <a:rPr lang="en-US" sz="1400" dirty="0" smtClean="0">
                <a:latin typeface="Lucida Console"/>
                <a:cs typeface="Lucida Console"/>
              </a:rPr>
              <a:t>&gt; the following:&lt;/</a:t>
            </a:r>
            <a:r>
              <a:rPr lang="en-US" sz="1400" dirty="0" err="1" smtClean="0">
                <a:latin typeface="Lucida Console"/>
                <a:cs typeface="Lucida Console"/>
              </a:rPr>
              <a:t>p</a:t>
            </a:r>
            <a:r>
              <a:rPr lang="en-US" sz="1400" dirty="0" smtClean="0">
                <a:latin typeface="Lucida Console"/>
                <a:cs typeface="Lucida Console"/>
              </a:rPr>
              <a:t>&gt;</a:t>
            </a:r>
          </a:p>
          <a:p>
            <a:r>
              <a:rPr lang="en-US" sz="1400" dirty="0" smtClean="0">
                <a:latin typeface="Lucida Console"/>
                <a:cs typeface="Lucida Console"/>
              </a:rPr>
              <a:t>    &lt;</a:t>
            </a:r>
            <a:r>
              <a:rPr lang="en-US" sz="1400" dirty="0" err="1" smtClean="0">
                <a:latin typeface="Lucida Console"/>
                <a:cs typeface="Lucida Console"/>
              </a:rPr>
              <a:t>ul</a:t>
            </a:r>
            <a:r>
              <a:rPr lang="en-US" sz="1400" dirty="0" smtClean="0">
                <a:latin typeface="Lucida Console"/>
                <a:cs typeface="Lucida Console"/>
              </a:rPr>
              <a:t>&gt;</a:t>
            </a:r>
          </a:p>
          <a:p>
            <a:r>
              <a:rPr lang="en-US" sz="1400" dirty="0" smtClean="0">
                <a:latin typeface="Lucida Console"/>
                <a:cs typeface="Lucida Console"/>
              </a:rPr>
              <a:t>      &lt;</a:t>
            </a:r>
            <a:r>
              <a:rPr lang="en-US" sz="1400" dirty="0" err="1" smtClean="0">
                <a:latin typeface="Lucida Console"/>
                <a:cs typeface="Lucida Console"/>
              </a:rPr>
              <a:t>li</a:t>
            </a:r>
            <a:r>
              <a:rPr lang="en-US" sz="1400" dirty="0" smtClean="0">
                <a:latin typeface="Lucida Console"/>
                <a:cs typeface="Lucida Console"/>
              </a:rPr>
              <a:t>&gt;It's &lt;</a:t>
            </a:r>
            <a:r>
              <a:rPr lang="en-US" sz="1400" dirty="0" err="1" smtClean="0">
                <a:latin typeface="Lucida Console"/>
                <a:cs typeface="Lucida Console"/>
              </a:rPr>
              <a:t>em</a:t>
            </a:r>
            <a:r>
              <a:rPr lang="en-US" sz="1400" dirty="0" smtClean="0">
                <a:latin typeface="Lucida Console"/>
                <a:cs typeface="Lucida Console"/>
              </a:rPr>
              <a:t>&gt;not&lt;/</a:t>
            </a:r>
            <a:r>
              <a:rPr lang="en-US" sz="1400" dirty="0" err="1" smtClean="0">
                <a:latin typeface="Lucida Console"/>
                <a:cs typeface="Lucida Console"/>
              </a:rPr>
              <a:t>em</a:t>
            </a:r>
            <a:r>
              <a:rPr lang="en-US" sz="1400" dirty="0" smtClean="0">
                <a:latin typeface="Lucida Console"/>
                <a:cs typeface="Lucida Console"/>
              </a:rPr>
              <a:t>&gt; a wildcard.&lt;/</a:t>
            </a:r>
            <a:r>
              <a:rPr lang="en-US" sz="1400" dirty="0" err="1" smtClean="0">
                <a:latin typeface="Lucida Console"/>
                <a:cs typeface="Lucida Console"/>
              </a:rPr>
              <a:t>li</a:t>
            </a:r>
            <a:r>
              <a:rPr lang="en-US" sz="1400" dirty="0" smtClean="0">
                <a:latin typeface="Lucida Console"/>
                <a:cs typeface="Lucida Console"/>
              </a:rPr>
              <a:t>&gt;</a:t>
            </a:r>
          </a:p>
          <a:p>
            <a:r>
              <a:rPr lang="en-US" sz="1400" dirty="0" smtClean="0">
                <a:latin typeface="Lucida Console"/>
                <a:cs typeface="Lucida Console"/>
              </a:rPr>
              <a:t>      &lt;</a:t>
            </a:r>
            <a:r>
              <a:rPr lang="en-US" sz="1400" dirty="0" err="1" smtClean="0">
                <a:latin typeface="Lucida Console"/>
                <a:cs typeface="Lucida Console"/>
              </a:rPr>
              <a:t>li</a:t>
            </a:r>
            <a:r>
              <a:rPr lang="en-US" sz="1400" dirty="0" smtClean="0">
                <a:latin typeface="Lucida Console"/>
                <a:cs typeface="Lucida Console"/>
              </a:rPr>
              <a:t>&gt;It matches elements regardless of &lt;</a:t>
            </a:r>
            <a:r>
              <a:rPr lang="en-US" sz="1400" dirty="0" err="1" smtClean="0">
                <a:latin typeface="Lucida Console"/>
                <a:cs typeface="Lucida Console"/>
              </a:rPr>
              <a:t>em</a:t>
            </a:r>
            <a:r>
              <a:rPr lang="en-US" sz="1400" dirty="0" smtClean="0">
                <a:latin typeface="Lucida Console"/>
                <a:cs typeface="Lucida Console"/>
              </a:rPr>
              <a:t>&gt;type&lt;/</a:t>
            </a:r>
            <a:r>
              <a:rPr lang="en-US" sz="1400" dirty="0" err="1" smtClean="0">
                <a:latin typeface="Lucida Console"/>
                <a:cs typeface="Lucida Console"/>
              </a:rPr>
              <a:t>em</a:t>
            </a:r>
            <a:r>
              <a:rPr lang="en-US" sz="1400" dirty="0" smtClean="0">
                <a:latin typeface="Lucida Console"/>
                <a:cs typeface="Lucida Console"/>
              </a:rPr>
              <a:t>&gt;.&lt;/</a:t>
            </a:r>
            <a:r>
              <a:rPr lang="en-US" sz="1400" dirty="0" err="1" smtClean="0">
                <a:latin typeface="Lucida Console"/>
                <a:cs typeface="Lucida Console"/>
              </a:rPr>
              <a:t>li</a:t>
            </a:r>
            <a:r>
              <a:rPr lang="en-US" sz="1400" dirty="0" smtClean="0">
                <a:latin typeface="Lucida Console"/>
                <a:cs typeface="Lucida Console"/>
              </a:rPr>
              <a:t>&gt;</a:t>
            </a:r>
          </a:p>
          <a:p>
            <a:r>
              <a:rPr lang="en-US" sz="1400" dirty="0" smtClean="0">
                <a:latin typeface="Lucida Console"/>
                <a:cs typeface="Lucida Console"/>
              </a:rPr>
              <a:t>    &lt;/</a:t>
            </a:r>
            <a:r>
              <a:rPr lang="en-US" sz="1400" dirty="0" err="1" smtClean="0">
                <a:latin typeface="Lucida Console"/>
                <a:cs typeface="Lucida Console"/>
              </a:rPr>
              <a:t>ul</a:t>
            </a:r>
            <a:r>
              <a:rPr lang="en-US" sz="1400" dirty="0" smtClean="0">
                <a:latin typeface="Lucida Console"/>
                <a:cs typeface="Lucida Console"/>
              </a:rPr>
              <a:t>&gt;</a:t>
            </a:r>
          </a:p>
          <a:p>
            <a:r>
              <a:rPr lang="en-US" sz="1400" dirty="0" smtClean="0">
                <a:latin typeface="Lucida Console"/>
                <a:cs typeface="Lucida Console"/>
              </a:rPr>
              <a:t>    This is an &lt;</a:t>
            </a:r>
            <a:r>
              <a:rPr lang="en-US" sz="1400" dirty="0" err="1" smtClean="0">
                <a:latin typeface="Lucida Console"/>
                <a:cs typeface="Lucida Console"/>
              </a:rPr>
              <a:t>em</a:t>
            </a:r>
            <a:r>
              <a:rPr lang="en-US" sz="1400" dirty="0" smtClean="0">
                <a:latin typeface="Lucida Console"/>
                <a:cs typeface="Lucida Console"/>
              </a:rPr>
              <a:t>&gt;immediate&lt;/</a:t>
            </a:r>
            <a:r>
              <a:rPr lang="en-US" sz="1400" dirty="0" err="1" smtClean="0">
                <a:latin typeface="Lucida Console"/>
                <a:cs typeface="Lucida Console"/>
              </a:rPr>
              <a:t>em</a:t>
            </a:r>
            <a:r>
              <a:rPr lang="en-US" sz="1400" dirty="0" smtClean="0">
                <a:latin typeface="Lucida Console"/>
                <a:cs typeface="Lucida Console"/>
              </a:rPr>
              <a:t>&gt; child of the division.</a:t>
            </a:r>
          </a:p>
          <a:p>
            <a:r>
              <a:rPr lang="en-US" sz="1400" dirty="0" smtClean="0">
                <a:latin typeface="Lucida Console"/>
                <a:cs typeface="Lucida Console"/>
              </a:rPr>
              <a:t>  &lt;/div&gt;</a:t>
            </a:r>
          </a:p>
          <a:p>
            <a:r>
              <a:rPr lang="en-US" sz="1400" dirty="0" smtClean="0">
                <a:latin typeface="Lucida Console"/>
                <a:cs typeface="Lucida Console"/>
              </a:rPr>
              <a:t>&lt;/body&gt;</a:t>
            </a:r>
            <a:endParaRPr lang="en-US" sz="1400" dirty="0">
              <a:latin typeface="Lucida Console"/>
              <a:cs typeface="Lucida Console"/>
            </a:endParaRPr>
          </a:p>
        </p:txBody>
      </p:sp>
      <p:sp>
        <p:nvSpPr>
          <p:cNvPr id="9" name="Rectangle 8"/>
          <p:cNvSpPr/>
          <p:nvPr/>
        </p:nvSpPr>
        <p:spPr>
          <a:xfrm>
            <a:off x="1890889" y="4628443"/>
            <a:ext cx="1989665" cy="22577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84399" y="4865509"/>
            <a:ext cx="1989665" cy="22577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95689" y="5286018"/>
            <a:ext cx="1360311" cy="22577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77556" y="5497684"/>
            <a:ext cx="1544814" cy="225777"/>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501722211"/>
      </p:ext>
    </p:extLst>
  </p:cSld>
  <p:clrMapOvr>
    <a:masterClrMapping/>
  </p:clrMapOvr>
  <mc:AlternateContent xmlns:mc="http://schemas.openxmlformats.org/markup-compatibility/2006">
    <mc:Choice xmlns:p14="http://schemas.microsoft.com/office/powerpoint/2010/main" Requires="p14">
      <p:transition spd="slow" p14:dur="2000" advTm="106069"/>
    </mc:Choice>
    <mc:Fallback>
      <p:transition spd="slow" advTm="10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9" grpId="0" animBg="1"/>
      <p:bldP spid="10"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079"/>
            <a:ext cx="8229600" cy="1066800"/>
          </a:xfrm>
        </p:spPr>
        <p:txBody>
          <a:bodyPr>
            <a:normAutofit/>
            <a:scene3d>
              <a:camera prst="orthographicFront"/>
              <a:lightRig rig="soft" dir="t"/>
            </a:scene3d>
            <a:sp3d prstMaterial="softEdge">
              <a:bevelT w="25400" h="25400"/>
            </a:sp3d>
          </a:bodyPr>
          <a:lstStyle/>
          <a:p>
            <a:pPr eaLnBrk="1" fontAlgn="auto" hangingPunct="1">
              <a:spcAft>
                <a:spcPts val="0"/>
              </a:spcAft>
              <a:defRPr/>
            </a:pPr>
            <a:r>
              <a:rPr lang="en-US" dirty="0" smtClean="0">
                <a:solidFill>
                  <a:srgbClr val="000000"/>
                </a:solidFill>
                <a:latin typeface="Arial"/>
              </a:rPr>
              <a:t>What about these…? </a:t>
            </a:r>
            <a:endParaRPr lang="en-US" dirty="0" smtClean="0">
              <a:solidFill>
                <a:srgbClr val="3380E6"/>
              </a:solidFill>
              <a:latin typeface="Arial"/>
            </a:endParaRPr>
          </a:p>
        </p:txBody>
      </p:sp>
      <p:sp>
        <p:nvSpPr>
          <p:cNvPr id="41987" name="Text Placeholder 2"/>
          <p:cNvSpPr>
            <a:spLocks noGrp="1"/>
          </p:cNvSpPr>
          <p:nvPr>
            <p:ph type="body" idx="1"/>
          </p:nvPr>
        </p:nvSpPr>
        <p:spPr>
          <a:xfrm>
            <a:off x="197556" y="1025881"/>
            <a:ext cx="8946444" cy="4969406"/>
          </a:xfrm>
        </p:spPr>
        <p:txBody>
          <a:bodyPr/>
          <a:lstStyle/>
          <a:p>
            <a:pPr eaLnBrk="1" hangingPunct="1">
              <a:lnSpc>
                <a:spcPct val="80000"/>
              </a:lnSpc>
            </a:pPr>
            <a:r>
              <a:rPr lang="en-US" sz="2400" dirty="0" smtClean="0">
                <a:solidFill>
                  <a:srgbClr val="000000"/>
                </a:solidFill>
              </a:rPr>
              <a:t>Example:</a:t>
            </a:r>
          </a:p>
          <a:p>
            <a:pPr eaLnBrk="1" hangingPunct="1">
              <a:lnSpc>
                <a:spcPct val="80000"/>
              </a:lnSpc>
              <a:buNone/>
            </a:pPr>
            <a:r>
              <a:rPr lang="en-US" sz="1800" dirty="0" smtClean="0">
                <a:solidFill>
                  <a:srgbClr val="000000"/>
                </a:solidFill>
                <a:latin typeface="Lucida Console"/>
                <a:cs typeface="Lucida Console"/>
              </a:rPr>
              <a:t>      	* { margin: 0; padding: 0 }</a:t>
            </a:r>
          </a:p>
          <a:p>
            <a:pPr eaLnBrk="1" hangingPunct="1">
              <a:lnSpc>
                <a:spcPct val="80000"/>
              </a:lnSpc>
            </a:pPr>
            <a:endParaRPr lang="en-US" sz="1800" dirty="0" smtClean="0">
              <a:solidFill>
                <a:srgbClr val="000000"/>
              </a:solidFill>
            </a:endParaRPr>
          </a:p>
          <a:p>
            <a:pPr eaLnBrk="1" hangingPunct="1">
              <a:lnSpc>
                <a:spcPct val="80000"/>
              </a:lnSpc>
            </a:pPr>
            <a:endParaRPr lang="en-US" sz="1800" dirty="0" smtClean="0">
              <a:solidFill>
                <a:srgbClr val="000000"/>
              </a:solidFill>
            </a:endParaRPr>
          </a:p>
          <a:p>
            <a:pPr eaLnBrk="1" hangingPunct="1">
              <a:lnSpc>
                <a:spcPct val="80000"/>
              </a:lnSpc>
            </a:pPr>
            <a:endParaRPr lang="en-US" sz="1800" dirty="0" smtClean="0">
              <a:solidFill>
                <a:srgbClr val="000000"/>
              </a:solidFill>
            </a:endParaRPr>
          </a:p>
          <a:p>
            <a:pPr eaLnBrk="1" hangingPunct="1">
              <a:lnSpc>
                <a:spcPct val="80000"/>
              </a:lnSpc>
            </a:pPr>
            <a:r>
              <a:rPr lang="en-US" sz="2400" dirty="0" smtClean="0">
                <a:solidFill>
                  <a:srgbClr val="000000"/>
                </a:solidFill>
              </a:rPr>
              <a:t>Example:</a:t>
            </a:r>
            <a:endParaRPr lang="en-US" sz="2200" dirty="0" smtClean="0">
              <a:solidFill>
                <a:srgbClr val="000000"/>
              </a:solidFill>
            </a:endParaRPr>
          </a:p>
          <a:p>
            <a:pPr eaLnBrk="1" hangingPunct="1">
              <a:lnSpc>
                <a:spcPct val="80000"/>
              </a:lnSpc>
              <a:buNone/>
            </a:pPr>
            <a:r>
              <a:rPr lang="en-US" sz="1800" dirty="0" smtClean="0">
                <a:solidFill>
                  <a:srgbClr val="000000"/>
                </a:solidFill>
                <a:latin typeface="Lucida Console"/>
                <a:cs typeface="Lucida Console"/>
              </a:rPr>
              <a:t>      	* html  { color: red }</a:t>
            </a:r>
          </a:p>
          <a:p>
            <a:pPr eaLnBrk="1" hangingPunct="1">
              <a:lnSpc>
                <a:spcPct val="80000"/>
              </a:lnSpc>
              <a:buNone/>
            </a:pPr>
            <a:endParaRPr lang="en-US" sz="3200" dirty="0" smtClean="0">
              <a:solidFill>
                <a:srgbClr val="000000"/>
              </a:solidFill>
            </a:endParaRPr>
          </a:p>
          <a:p>
            <a:pPr eaLnBrk="1" hangingPunct="1">
              <a:lnSpc>
                <a:spcPct val="80000"/>
              </a:lnSpc>
              <a:buNone/>
            </a:pPr>
            <a:endParaRPr lang="en-US" sz="3200" dirty="0" smtClean="0">
              <a:solidFill>
                <a:srgbClr val="000000"/>
              </a:solidFill>
            </a:endParaRPr>
          </a:p>
          <a:p>
            <a:pPr eaLnBrk="1" hangingPunct="1">
              <a:lnSpc>
                <a:spcPct val="80000"/>
              </a:lnSpc>
            </a:pPr>
            <a:r>
              <a:rPr lang="en-US" sz="2400" dirty="0" smtClean="0">
                <a:solidFill>
                  <a:srgbClr val="000000"/>
                </a:solidFill>
              </a:rPr>
              <a:t>Example:</a:t>
            </a:r>
          </a:p>
          <a:p>
            <a:pPr eaLnBrk="1" hangingPunct="1">
              <a:lnSpc>
                <a:spcPct val="80000"/>
              </a:lnSpc>
              <a:buNone/>
            </a:pPr>
            <a:r>
              <a:rPr lang="en-US" sz="1800" dirty="0" smtClean="0">
                <a:solidFill>
                  <a:srgbClr val="000000"/>
                </a:solidFill>
                <a:latin typeface="Lucida Console"/>
                <a:cs typeface="Lucida Console"/>
              </a:rPr>
              <a:t>      	</a:t>
            </a:r>
            <a:r>
              <a:rPr lang="en-US" sz="1800" dirty="0" smtClean="0">
                <a:latin typeface="Lucida Console"/>
                <a:cs typeface="Lucida Console"/>
              </a:rPr>
              <a:t>div </a:t>
            </a:r>
            <a:r>
              <a:rPr lang="en-US" sz="1800" dirty="0" err="1" smtClean="0">
                <a:latin typeface="Lucida Console"/>
                <a:cs typeface="Lucida Console"/>
              </a:rPr>
              <a:t>p</a:t>
            </a:r>
            <a:r>
              <a:rPr lang="en-US" sz="1800" dirty="0" smtClean="0">
                <a:latin typeface="Lucida Console"/>
                <a:cs typeface="Lucida Console"/>
              </a:rPr>
              <a:t> *[</a:t>
            </a:r>
            <a:r>
              <a:rPr lang="en-US" sz="1800" dirty="0" err="1" smtClean="0">
                <a:latin typeface="Lucida Console"/>
                <a:cs typeface="Lucida Console"/>
              </a:rPr>
              <a:t>href</a:t>
            </a:r>
            <a:r>
              <a:rPr lang="en-US" sz="1800" dirty="0" smtClean="0">
                <a:latin typeface="Lucida Console"/>
                <a:cs typeface="Lucida Console"/>
              </a:rPr>
              <a:t>]  {  /* ? */ }</a:t>
            </a:r>
          </a:p>
          <a:p>
            <a:pPr eaLnBrk="1" hangingPunct="1">
              <a:lnSpc>
                <a:spcPct val="80000"/>
              </a:lnSpc>
              <a:buNone/>
            </a:pPr>
            <a:endParaRPr lang="en-US" sz="1800" dirty="0" smtClean="0">
              <a:solidFill>
                <a:srgbClr val="000000"/>
              </a:solidFill>
              <a:latin typeface="Lucida Console"/>
              <a:cs typeface="Lucida Console"/>
            </a:endParaRPr>
          </a:p>
          <a:p>
            <a:pPr eaLnBrk="1" hangingPunct="1">
              <a:lnSpc>
                <a:spcPct val="80000"/>
              </a:lnSpc>
              <a:buNone/>
            </a:pPr>
            <a:endParaRPr lang="en-US" sz="1800" dirty="0" smtClean="0">
              <a:solidFill>
                <a:srgbClr val="000000"/>
              </a:solidFill>
              <a:latin typeface="Lucida Console"/>
              <a:cs typeface="Lucida Console"/>
            </a:endParaRPr>
          </a:p>
          <a:p>
            <a:pPr eaLnBrk="1" hangingPunct="1">
              <a:lnSpc>
                <a:spcPct val="80000"/>
              </a:lnSpc>
              <a:buNone/>
            </a:pPr>
            <a:endParaRPr lang="en-US" sz="1800" dirty="0" smtClean="0">
              <a:solidFill>
                <a:srgbClr val="000000"/>
              </a:solidFill>
              <a:latin typeface="Lucida Console"/>
              <a:cs typeface="Lucida Console"/>
            </a:endParaRPr>
          </a:p>
          <a:p>
            <a:pPr eaLnBrk="1" hangingPunct="1">
              <a:lnSpc>
                <a:spcPct val="80000"/>
              </a:lnSpc>
            </a:pPr>
            <a:endParaRPr lang="en-US" sz="2400" dirty="0" smtClean="0">
              <a:solidFill>
                <a:srgbClr val="000000"/>
              </a:solidFill>
            </a:endParaRPr>
          </a:p>
          <a:p>
            <a:pPr eaLnBrk="1" hangingPunct="1">
              <a:lnSpc>
                <a:spcPct val="80000"/>
              </a:lnSpc>
            </a:pPr>
            <a:r>
              <a:rPr lang="en-US" sz="2400" dirty="0" smtClean="0">
                <a:solidFill>
                  <a:srgbClr val="000000"/>
                </a:solidFill>
              </a:rPr>
              <a:t>Example:</a:t>
            </a:r>
          </a:p>
          <a:p>
            <a:pPr eaLnBrk="1" hangingPunct="1">
              <a:lnSpc>
                <a:spcPct val="80000"/>
              </a:lnSpc>
              <a:buNone/>
            </a:pPr>
            <a:r>
              <a:rPr lang="en-US" sz="1800" dirty="0" smtClean="0">
                <a:solidFill>
                  <a:srgbClr val="000000"/>
                </a:solidFill>
                <a:latin typeface="Lucida Console"/>
                <a:cs typeface="Lucida Console"/>
              </a:rPr>
              <a:t>      	</a:t>
            </a:r>
            <a:r>
              <a:rPr lang="en-US" sz="1800" dirty="0" smtClean="0">
                <a:latin typeface="Lucida Console"/>
                <a:cs typeface="Lucida Console"/>
              </a:rPr>
              <a:t>*:hover  {  background-</a:t>
            </a:r>
            <a:r>
              <a:rPr lang="en-US" sz="1800" dirty="0" err="1" smtClean="0">
                <a:latin typeface="Lucida Console"/>
                <a:cs typeface="Lucida Console"/>
              </a:rPr>
              <a:t>color:yellow</a:t>
            </a:r>
            <a:r>
              <a:rPr lang="en-US" sz="1800" dirty="0" smtClean="0">
                <a:latin typeface="Lucida Console"/>
                <a:cs typeface="Lucida Console"/>
              </a:rPr>
              <a:t> }</a:t>
            </a:r>
          </a:p>
          <a:p>
            <a:pPr eaLnBrk="1" hangingPunct="1">
              <a:lnSpc>
                <a:spcPct val="80000"/>
              </a:lnSpc>
              <a:buNone/>
            </a:pPr>
            <a:endParaRPr lang="en-US" sz="1800" dirty="0" smtClean="0">
              <a:solidFill>
                <a:srgbClr val="000000"/>
              </a:solidFill>
              <a:latin typeface="Lucida Console"/>
              <a:cs typeface="Lucida Console"/>
            </a:endParaRPr>
          </a:p>
          <a:p>
            <a:pPr eaLnBrk="1" hangingPunct="1">
              <a:lnSpc>
                <a:spcPct val="80000"/>
              </a:lnSpc>
              <a:buNone/>
            </a:pPr>
            <a:endParaRPr lang="en-US" sz="1800" dirty="0" smtClean="0">
              <a:solidFill>
                <a:srgbClr val="000000"/>
              </a:solidFill>
              <a:latin typeface="Lucida Console"/>
              <a:cs typeface="Lucida Console"/>
            </a:endParaRPr>
          </a:p>
          <a:p>
            <a:pPr eaLnBrk="1" hangingPunct="1">
              <a:lnSpc>
                <a:spcPct val="80000"/>
              </a:lnSpc>
              <a:buNone/>
            </a:pPr>
            <a:endParaRPr lang="en-US" sz="2200" dirty="0" smtClean="0">
              <a:solidFill>
                <a:srgbClr val="000000"/>
              </a:solidFill>
            </a:endParaRPr>
          </a:p>
          <a:p>
            <a:pPr eaLnBrk="1" hangingPunct="1">
              <a:lnSpc>
                <a:spcPct val="80000"/>
              </a:lnSpc>
              <a:buNone/>
            </a:pPr>
            <a:endParaRPr lang="en-US" sz="2400" dirty="0" smtClean="0">
              <a:solidFill>
                <a:srgbClr val="000000"/>
              </a:solidFill>
            </a:endParaRPr>
          </a:p>
        </p:txBody>
      </p:sp>
      <p:sp>
        <p:nvSpPr>
          <p:cNvPr id="5" name="Slide Number Placeholder 3"/>
          <p:cNvSpPr>
            <a:spLocks noGrp="1"/>
          </p:cNvSpPr>
          <p:nvPr>
            <p:ph type="sldNum" sz="quarter" idx="12"/>
          </p:nvPr>
        </p:nvSpPr>
        <p:spPr/>
        <p:txBody>
          <a:bodyPr/>
          <a:lstStyle/>
          <a:p>
            <a:fld id="{A5D975A7-5BC2-4DE8-A14D-FB8F688F8C0F}" type="slidenum">
              <a:rPr lang="en-US" smtClean="0"/>
              <a:pPr/>
              <a:t>25</a:t>
            </a:fld>
            <a:endParaRPr lang="en-US" dirty="0"/>
          </a:p>
        </p:txBody>
      </p:sp>
      <p:sp>
        <p:nvSpPr>
          <p:cNvPr id="11" name="TextBox 10"/>
          <p:cNvSpPr txBox="1"/>
          <p:nvPr/>
        </p:nvSpPr>
        <p:spPr>
          <a:xfrm>
            <a:off x="603952" y="1689781"/>
            <a:ext cx="8150581" cy="461665"/>
          </a:xfrm>
          <a:prstGeom prst="rect">
            <a:avLst/>
          </a:prstGeom>
          <a:noFill/>
        </p:spPr>
        <p:txBody>
          <a:bodyPr wrap="square" rtlCol="0">
            <a:spAutoFit/>
          </a:bodyPr>
          <a:lstStyle/>
          <a:p>
            <a:r>
              <a:rPr lang="en-US" dirty="0" smtClean="0"/>
              <a:t>Matches all elements on the page!</a:t>
            </a:r>
            <a:endParaRPr lang="en-US" dirty="0"/>
          </a:p>
        </p:txBody>
      </p:sp>
      <p:sp>
        <p:nvSpPr>
          <p:cNvPr id="14" name="Rectangle 13"/>
          <p:cNvSpPr/>
          <p:nvPr/>
        </p:nvSpPr>
        <p:spPr>
          <a:xfrm>
            <a:off x="671685" y="1724236"/>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18192" y="1704380"/>
            <a:ext cx="8023578" cy="4616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68764" y="3024700"/>
            <a:ext cx="8150581" cy="830997"/>
          </a:xfrm>
          <a:prstGeom prst="rect">
            <a:avLst/>
          </a:prstGeom>
          <a:noFill/>
        </p:spPr>
        <p:txBody>
          <a:bodyPr wrap="square" rtlCol="0">
            <a:spAutoFit/>
          </a:bodyPr>
          <a:lstStyle/>
          <a:p>
            <a:r>
              <a:rPr lang="en-US" dirty="0" smtClean="0"/>
              <a:t>Matches no element…html is never a descendent of any other element!</a:t>
            </a:r>
            <a:endParaRPr lang="en-US" dirty="0"/>
          </a:p>
        </p:txBody>
      </p:sp>
      <p:sp>
        <p:nvSpPr>
          <p:cNvPr id="17" name="Rectangle 16"/>
          <p:cNvSpPr/>
          <p:nvPr/>
        </p:nvSpPr>
        <p:spPr>
          <a:xfrm>
            <a:off x="736497" y="3059155"/>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3952" y="3142879"/>
            <a:ext cx="8023578" cy="6924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68764" y="4470001"/>
            <a:ext cx="8150581" cy="830997"/>
          </a:xfrm>
          <a:prstGeom prst="rect">
            <a:avLst/>
          </a:prstGeom>
          <a:noFill/>
        </p:spPr>
        <p:txBody>
          <a:bodyPr wrap="square" rtlCol="0">
            <a:spAutoFit/>
          </a:bodyPr>
          <a:lstStyle/>
          <a:p>
            <a:r>
              <a:rPr lang="en-US" dirty="0" smtClean="0"/>
              <a:t>Matches any element with the </a:t>
            </a:r>
            <a:r>
              <a:rPr lang="en-US" dirty="0" err="1" smtClean="0"/>
              <a:t>href</a:t>
            </a:r>
            <a:r>
              <a:rPr lang="en-US" dirty="0" smtClean="0"/>
              <a:t> attribute set, which is located inside a paragraph inside a div</a:t>
            </a:r>
            <a:endParaRPr lang="en-US" dirty="0"/>
          </a:p>
        </p:txBody>
      </p:sp>
      <p:sp>
        <p:nvSpPr>
          <p:cNvPr id="20" name="Rectangle 19"/>
          <p:cNvSpPr/>
          <p:nvPr/>
        </p:nvSpPr>
        <p:spPr>
          <a:xfrm>
            <a:off x="736497" y="4504456"/>
            <a:ext cx="7570085" cy="7965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0955" y="4504456"/>
            <a:ext cx="8023578" cy="7965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03952" y="6100749"/>
            <a:ext cx="8540048" cy="830997"/>
          </a:xfrm>
          <a:prstGeom prst="rect">
            <a:avLst/>
          </a:prstGeom>
          <a:noFill/>
        </p:spPr>
        <p:txBody>
          <a:bodyPr wrap="square" rtlCol="0">
            <a:spAutoFit/>
          </a:bodyPr>
          <a:lstStyle/>
          <a:p>
            <a:r>
              <a:rPr lang="en-US" dirty="0" smtClean="0"/>
              <a:t>Doesn’t work like you might think…some elements should NOT change when hovered…specify them in their own hover rules.</a:t>
            </a:r>
            <a:endParaRPr lang="en-US" dirty="0"/>
          </a:p>
        </p:txBody>
      </p:sp>
      <p:sp>
        <p:nvSpPr>
          <p:cNvPr id="23" name="Rectangle 22"/>
          <p:cNvSpPr/>
          <p:nvPr/>
        </p:nvSpPr>
        <p:spPr>
          <a:xfrm>
            <a:off x="663222" y="6155876"/>
            <a:ext cx="8023578" cy="7572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926805976"/>
      </p:ext>
    </p:extLst>
  </p:cSld>
  <p:clrMapOvr>
    <a:masterClrMapping/>
  </p:clrMapOvr>
  <mc:AlternateContent xmlns:mc="http://schemas.openxmlformats.org/markup-compatibility/2006">
    <mc:Choice xmlns:p14="http://schemas.microsoft.com/office/powerpoint/2010/main" Requires="p14">
      <p:transition spd="slow" p14:dur="2000" advTm="142769"/>
    </mc:Choice>
    <mc:Fallback>
      <p:transition spd="slow" advTm="14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grpId="0" nodeType="clickEffect">
                                  <p:stCondLst>
                                    <p:cond delay="0"/>
                                  </p:stCondLst>
                                  <p:childTnLst>
                                    <p:animEffect transition="out" filter="wipe(left)">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5" grpId="0" animBg="1"/>
      <p:bldP spid="18" grpId="0" animBg="1"/>
      <p:bldP spid="21"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3</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5"/>
          <a:stretch>
            <a:fillRect/>
          </a:stretch>
        </p:blipFill>
        <p:spPr>
          <a:xfrm>
            <a:off x="0" y="321177"/>
            <a:ext cx="8174038" cy="5619651"/>
          </a:xfrm>
          <a:prstGeom prst="rect">
            <a:avLst/>
          </a:prstGeom>
        </p:spPr>
      </p:pic>
      <p:sp>
        <p:nvSpPr>
          <p:cNvPr id="7" name="TextBox 6"/>
          <p:cNvSpPr txBox="1"/>
          <p:nvPr/>
        </p:nvSpPr>
        <p:spPr>
          <a:xfrm>
            <a:off x="4348339" y="814569"/>
            <a:ext cx="4795661" cy="646331"/>
          </a:xfrm>
          <a:prstGeom prst="rect">
            <a:avLst/>
          </a:prstGeom>
          <a:solidFill>
            <a:srgbClr val="FFB0BE"/>
          </a:solidFill>
          <a:ln>
            <a:solidFill>
              <a:schemeClr val="tx1"/>
            </a:solidFill>
          </a:ln>
        </p:spPr>
        <p:txBody>
          <a:bodyPr wrap="square" rtlCol="0">
            <a:spAutoFit/>
          </a:bodyPr>
          <a:lstStyle/>
          <a:p>
            <a:r>
              <a:rPr lang="en-US" sz="1800" dirty="0" smtClean="0"/>
              <a:t>Class that sets an element’s position at top left of containing element</a:t>
            </a:r>
            <a:endParaRPr lang="en-US" sz="1800" dirty="0"/>
          </a:p>
        </p:txBody>
      </p:sp>
      <p:cxnSp>
        <p:nvCxnSpPr>
          <p:cNvPr id="8" name="Straight Arrow Connector 7"/>
          <p:cNvCxnSpPr>
            <a:stCxn id="7" idx="1"/>
          </p:cNvCxnSpPr>
          <p:nvPr/>
        </p:nvCxnSpPr>
        <p:spPr>
          <a:xfrm rot="10800000" flipV="1">
            <a:off x="2802871" y="1137735"/>
            <a:ext cx="1545469" cy="1271142"/>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354033" y="1525706"/>
            <a:ext cx="4795661" cy="646331"/>
          </a:xfrm>
          <a:prstGeom prst="rect">
            <a:avLst/>
          </a:prstGeom>
          <a:solidFill>
            <a:srgbClr val="FFB0BE"/>
          </a:solidFill>
          <a:ln>
            <a:solidFill>
              <a:schemeClr val="tx1"/>
            </a:solidFill>
          </a:ln>
        </p:spPr>
        <p:txBody>
          <a:bodyPr wrap="square" rtlCol="0">
            <a:spAutoFit/>
          </a:bodyPr>
          <a:lstStyle/>
          <a:p>
            <a:r>
              <a:rPr lang="en-US" sz="1800" dirty="0" smtClean="0"/>
              <a:t>Lowest </a:t>
            </a:r>
            <a:r>
              <a:rPr lang="en-US" sz="1800" dirty="0" err="1" smtClean="0"/>
              <a:t>z</a:t>
            </a:r>
            <a:r>
              <a:rPr lang="en-US" sz="1800" dirty="0" smtClean="0"/>
              <a:t>-index is 1, so this element is behind all others</a:t>
            </a:r>
            <a:endParaRPr lang="en-US" sz="1800" dirty="0"/>
          </a:p>
        </p:txBody>
      </p:sp>
      <p:cxnSp>
        <p:nvCxnSpPr>
          <p:cNvPr id="13" name="Straight Arrow Connector 12"/>
          <p:cNvCxnSpPr>
            <a:stCxn id="12" idx="2"/>
          </p:cNvCxnSpPr>
          <p:nvPr/>
        </p:nvCxnSpPr>
        <p:spPr>
          <a:xfrm rot="5400000">
            <a:off x="5323146" y="1637129"/>
            <a:ext cx="893811" cy="196362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75073" y="2788848"/>
            <a:ext cx="2974621" cy="923330"/>
          </a:xfrm>
          <a:prstGeom prst="rect">
            <a:avLst/>
          </a:prstGeom>
          <a:solidFill>
            <a:srgbClr val="FFB0BE"/>
          </a:solidFill>
          <a:ln>
            <a:solidFill>
              <a:schemeClr val="tx1"/>
            </a:solidFill>
          </a:ln>
        </p:spPr>
        <p:txBody>
          <a:bodyPr wrap="square" rtlCol="0">
            <a:spAutoFit/>
          </a:bodyPr>
          <a:lstStyle/>
          <a:p>
            <a:r>
              <a:rPr lang="en-US" sz="1800" dirty="0" smtClean="0"/>
              <a:t>Set element’s position 25px from the top and 100px from left</a:t>
            </a:r>
            <a:endParaRPr lang="en-US" sz="1800" dirty="0"/>
          </a:p>
        </p:txBody>
      </p:sp>
      <p:cxnSp>
        <p:nvCxnSpPr>
          <p:cNvPr id="20" name="Straight Arrow Connector 19"/>
          <p:cNvCxnSpPr>
            <a:stCxn id="19" idx="1"/>
          </p:cNvCxnSpPr>
          <p:nvPr/>
        </p:nvCxnSpPr>
        <p:spPr>
          <a:xfrm rot="10800000" flipV="1">
            <a:off x="4832041" y="3250512"/>
            <a:ext cx="1343032" cy="461665"/>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169379" y="3712178"/>
            <a:ext cx="2974621" cy="923330"/>
          </a:xfrm>
          <a:prstGeom prst="rect">
            <a:avLst/>
          </a:prstGeom>
          <a:solidFill>
            <a:srgbClr val="FFB0BE"/>
          </a:solidFill>
          <a:ln>
            <a:solidFill>
              <a:schemeClr val="tx1"/>
            </a:solidFill>
          </a:ln>
        </p:spPr>
        <p:txBody>
          <a:bodyPr wrap="square" rtlCol="0">
            <a:spAutoFit/>
          </a:bodyPr>
          <a:lstStyle/>
          <a:p>
            <a:r>
              <a:rPr lang="en-US" sz="1800" dirty="0" smtClean="0"/>
              <a:t>This element will appear on top of .</a:t>
            </a:r>
            <a:r>
              <a:rPr lang="en-US" sz="1800" dirty="0" err="1" smtClean="0"/>
              <a:t>background_image</a:t>
            </a:r>
            <a:r>
              <a:rPr lang="en-US" sz="1800" dirty="0" smtClean="0"/>
              <a:t> since it has a higher </a:t>
            </a:r>
            <a:r>
              <a:rPr lang="en-US" sz="1800" dirty="0" err="1" smtClean="0"/>
              <a:t>z</a:t>
            </a:r>
            <a:r>
              <a:rPr lang="en-US" sz="1800" dirty="0" smtClean="0"/>
              <a:t>-index</a:t>
            </a:r>
            <a:endParaRPr lang="en-US" sz="1800" dirty="0"/>
          </a:p>
        </p:txBody>
      </p:sp>
      <p:cxnSp>
        <p:nvCxnSpPr>
          <p:cNvPr id="25" name="Straight Arrow Connector 24"/>
          <p:cNvCxnSpPr>
            <a:stCxn id="24" idx="1"/>
          </p:cNvCxnSpPr>
          <p:nvPr/>
        </p:nvCxnSpPr>
        <p:spPr>
          <a:xfrm rot="10800000">
            <a:off x="4832041" y="3985597"/>
            <a:ext cx="1337338" cy="188247"/>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264554" y="5653683"/>
            <a:ext cx="2974621" cy="923330"/>
          </a:xfrm>
          <a:prstGeom prst="rect">
            <a:avLst/>
          </a:prstGeom>
          <a:solidFill>
            <a:srgbClr val="FFB0BE"/>
          </a:solidFill>
          <a:ln>
            <a:solidFill>
              <a:schemeClr val="tx1"/>
            </a:solidFill>
          </a:ln>
        </p:spPr>
        <p:txBody>
          <a:bodyPr wrap="square" rtlCol="0">
            <a:spAutoFit/>
          </a:bodyPr>
          <a:lstStyle/>
          <a:p>
            <a:r>
              <a:rPr lang="en-US" sz="1800" dirty="0" smtClean="0"/>
              <a:t>This element will appear on top of all .</a:t>
            </a:r>
            <a:r>
              <a:rPr lang="en-US" sz="1800" dirty="0" err="1" smtClean="0"/>
              <a:t>background_image</a:t>
            </a:r>
            <a:r>
              <a:rPr lang="en-US" sz="1800" dirty="0" smtClean="0"/>
              <a:t> and .</a:t>
            </a:r>
            <a:r>
              <a:rPr lang="en-US" sz="1800" dirty="0" err="1" smtClean="0"/>
              <a:t>foreground_image</a:t>
            </a:r>
            <a:endParaRPr lang="en-US" sz="1800" dirty="0"/>
          </a:p>
        </p:txBody>
      </p:sp>
      <p:cxnSp>
        <p:nvCxnSpPr>
          <p:cNvPr id="28" name="Straight Arrow Connector 27"/>
          <p:cNvCxnSpPr>
            <a:stCxn id="27" idx="0"/>
          </p:cNvCxnSpPr>
          <p:nvPr/>
        </p:nvCxnSpPr>
        <p:spPr>
          <a:xfrm rot="16200000" flipV="1">
            <a:off x="5417788" y="4319606"/>
            <a:ext cx="748332" cy="1919822"/>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100745786"/>
      </p:ext>
    </p:extLst>
  </p:cSld>
  <p:clrMapOvr>
    <a:masterClrMapping/>
  </p:clrMapOvr>
  <mc:AlternateContent xmlns:mc="http://schemas.openxmlformats.org/markup-compatibility/2006">
    <mc:Choice xmlns:p14="http://schemas.microsoft.com/office/powerpoint/2010/main" Requires="p14">
      <p:transition spd="slow" p14:dur="2000" advTm="120124"/>
    </mc:Choice>
    <mc:Fallback>
      <p:transition spd="slow" advTm="120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1+#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accel="50000" decel="5000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1+#ppt_w/2"/>
                                          </p:val>
                                        </p:tav>
                                        <p:tav tm="100000">
                                          <p:val>
                                            <p:strVal val="#ppt_x"/>
                                          </p:val>
                                        </p:tav>
                                      </p:tavLst>
                                    </p:anim>
                                    <p:anim calcmode="lin" valueType="num">
                                      <p:cBhvr additive="base">
                                        <p:cTn id="52" dur="500" fill="hold"/>
                                        <p:tgtEl>
                                          <p:spTgt spid="27"/>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right)">
                                      <p:cBhvr>
                                        <p:cTn id="5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bldLst>
      <p:bldP spid="7" grpId="0" animBg="1"/>
      <p:bldP spid="12" grpId="0" animBg="1"/>
      <p:bldP spid="19" grpId="0" animBg="1"/>
      <p:bldP spid="24"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4</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4"/>
          <a:stretch>
            <a:fillRect/>
          </a:stretch>
        </p:blipFill>
        <p:spPr>
          <a:xfrm>
            <a:off x="46876" y="368300"/>
            <a:ext cx="9097124" cy="2553282"/>
          </a:xfrm>
          <a:prstGeom prst="rect">
            <a:avLst/>
          </a:prstGeom>
        </p:spPr>
      </p:pic>
      <p:pic>
        <p:nvPicPr>
          <p:cNvPr id="7" name="Picture 6"/>
          <p:cNvPicPr>
            <a:picLocks noChangeAspect="1"/>
          </p:cNvPicPr>
          <p:nvPr/>
        </p:nvPicPr>
        <p:blipFill>
          <a:blip r:embed="rId5"/>
          <a:stretch>
            <a:fillRect/>
          </a:stretch>
        </p:blipFill>
        <p:spPr>
          <a:xfrm>
            <a:off x="1138666" y="2655240"/>
            <a:ext cx="3175000" cy="3175000"/>
          </a:xfrm>
          <a:prstGeom prst="rect">
            <a:avLst/>
          </a:prstGeom>
        </p:spPr>
      </p:pic>
      <p:pic>
        <p:nvPicPr>
          <p:cNvPr id="9" name="Picture 8"/>
          <p:cNvPicPr>
            <a:picLocks noChangeAspect="1"/>
          </p:cNvPicPr>
          <p:nvPr/>
        </p:nvPicPr>
        <p:blipFill>
          <a:blip r:embed="rId6"/>
          <a:stretch>
            <a:fillRect/>
          </a:stretch>
        </p:blipFill>
        <p:spPr>
          <a:xfrm>
            <a:off x="6269038" y="3166214"/>
            <a:ext cx="1905000" cy="1905000"/>
          </a:xfrm>
          <a:prstGeom prst="rect">
            <a:avLst/>
          </a:prstGeom>
        </p:spPr>
      </p:pic>
      <p:sp>
        <p:nvSpPr>
          <p:cNvPr id="20" name="TextBox 19"/>
          <p:cNvSpPr txBox="1"/>
          <p:nvPr/>
        </p:nvSpPr>
        <p:spPr>
          <a:xfrm>
            <a:off x="1106781" y="5071214"/>
            <a:ext cx="3386802" cy="461665"/>
          </a:xfrm>
          <a:prstGeom prst="rect">
            <a:avLst/>
          </a:prstGeom>
          <a:noFill/>
        </p:spPr>
        <p:txBody>
          <a:bodyPr wrap="square" rtlCol="0">
            <a:spAutoFit/>
          </a:bodyPr>
          <a:lstStyle/>
          <a:p>
            <a:r>
              <a:rPr lang="en-US" dirty="0" err="1" smtClean="0"/>
              <a:t>background_image.png</a:t>
            </a:r>
            <a:endParaRPr lang="en-US" dirty="0"/>
          </a:p>
        </p:txBody>
      </p:sp>
      <p:sp>
        <p:nvSpPr>
          <p:cNvPr id="21" name="TextBox 20"/>
          <p:cNvSpPr txBox="1"/>
          <p:nvPr/>
        </p:nvSpPr>
        <p:spPr>
          <a:xfrm>
            <a:off x="5648552" y="5085813"/>
            <a:ext cx="3386802" cy="461665"/>
          </a:xfrm>
          <a:prstGeom prst="rect">
            <a:avLst/>
          </a:prstGeom>
          <a:noFill/>
        </p:spPr>
        <p:txBody>
          <a:bodyPr wrap="square" rtlCol="0">
            <a:spAutoFit/>
          </a:bodyPr>
          <a:lstStyle/>
          <a:p>
            <a:r>
              <a:rPr lang="en-US" dirty="0" err="1" smtClean="0"/>
              <a:t>foreground_image.png</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10290044"/>
      </p:ext>
    </p:extLst>
  </p:cSld>
  <p:clrMapOvr>
    <a:masterClrMapping/>
  </p:clrMapOvr>
  <mc:AlternateContent xmlns:mc="http://schemas.openxmlformats.org/markup-compatibility/2006">
    <mc:Choice xmlns:p14="http://schemas.microsoft.com/office/powerpoint/2010/main" Requires="p14">
      <p:transition spd="slow" p14:dur="2000" advTm="36966"/>
    </mc:Choice>
    <mc:Fallback>
      <p:transition spd="slow" advTm="36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5</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9" name="Picture 8"/>
          <p:cNvPicPr>
            <a:picLocks noChangeAspect="1"/>
          </p:cNvPicPr>
          <p:nvPr/>
        </p:nvPicPr>
        <p:blipFill>
          <a:blip r:embed="rId4"/>
          <a:stretch>
            <a:fillRect/>
          </a:stretch>
        </p:blipFill>
        <p:spPr>
          <a:xfrm>
            <a:off x="3345793" y="3260041"/>
            <a:ext cx="5590245" cy="3591609"/>
          </a:xfrm>
          <a:prstGeom prst="rect">
            <a:avLst/>
          </a:prstGeom>
        </p:spPr>
      </p:pic>
      <p:pic>
        <p:nvPicPr>
          <p:cNvPr id="11" name="Picture 10"/>
          <p:cNvPicPr>
            <a:picLocks noChangeAspect="1"/>
          </p:cNvPicPr>
          <p:nvPr/>
        </p:nvPicPr>
        <p:blipFill>
          <a:blip r:embed="rId5"/>
          <a:stretch>
            <a:fillRect/>
          </a:stretch>
        </p:blipFill>
        <p:spPr>
          <a:xfrm>
            <a:off x="0" y="0"/>
            <a:ext cx="6731000" cy="311150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43942459"/>
      </p:ext>
    </p:extLst>
  </p:cSld>
  <p:clrMapOvr>
    <a:masterClrMapping/>
  </p:clrMapOvr>
  <mc:AlternateContent xmlns:mc="http://schemas.openxmlformats.org/markup-compatibility/2006">
    <mc:Choice xmlns:p14="http://schemas.microsoft.com/office/powerpoint/2010/main" Requires="p14">
      <p:transition spd="slow" p14:dur="2000" advTm="32520"/>
    </mc:Choice>
    <mc:Fallback>
      <p:transition spd="slow" advTm="32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idx="1"/>
          </p:nvPr>
        </p:nvSpPr>
        <p:spPr>
          <a:xfrm>
            <a:off x="457200" y="1588806"/>
            <a:ext cx="8229600" cy="4985032"/>
          </a:xfrm>
        </p:spPr>
        <p:txBody>
          <a:bodyPr/>
          <a:lstStyle/>
          <a:p>
            <a:pPr eaLnBrk="1" hangingPunct="1"/>
            <a:r>
              <a:rPr lang="en-US" dirty="0" smtClean="0"/>
              <a:t>Relative positioning</a:t>
            </a:r>
          </a:p>
          <a:p>
            <a:pPr lvl="1" eaLnBrk="1" hangingPunct="1"/>
            <a:r>
              <a:rPr lang="en-US" dirty="0" smtClean="0"/>
              <a:t>Elements </a:t>
            </a:r>
            <a:r>
              <a:rPr lang="en-US" dirty="0"/>
              <a:t>are positioned </a:t>
            </a:r>
            <a:r>
              <a:rPr lang="en-US" i="1" dirty="0"/>
              <a:t>relative </a:t>
            </a:r>
            <a:r>
              <a:rPr lang="en-US" dirty="0"/>
              <a:t>to </a:t>
            </a:r>
            <a:r>
              <a:rPr lang="en-US" dirty="0" smtClean="0"/>
              <a:t>their </a:t>
            </a:r>
            <a:r>
              <a:rPr lang="en-US" smtClean="0"/>
              <a:t>original position</a:t>
            </a:r>
            <a:endParaRPr lang="en-US" dirty="0" smtClean="0"/>
          </a:p>
          <a:p>
            <a:pPr lvl="1" eaLnBrk="1" hangingPunct="1"/>
            <a:r>
              <a:rPr lang="en-US" dirty="0" smtClean="0"/>
              <a:t>Keeps elements in general flow on the page</a:t>
            </a:r>
          </a:p>
          <a:p>
            <a:pPr lvl="1" eaLnBrk="1" hangingPunct="1"/>
            <a:r>
              <a:rPr lang="en-US" dirty="0" smtClean="0"/>
              <a:t>Offsets them by specified top, left, right, or bottom values</a:t>
            </a:r>
            <a:endParaRPr lang="en-US" dirty="0"/>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6</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sp>
        <p:nvSpPr>
          <p:cNvPr id="8" name="Title 7"/>
          <p:cNvSpPr>
            <a:spLocks noGrp="1"/>
          </p:cNvSpPr>
          <p:nvPr>
            <p:ph type="title"/>
          </p:nvPr>
        </p:nvSpPr>
        <p:spPr>
          <a:xfrm>
            <a:off x="457200" y="522006"/>
            <a:ext cx="8229600" cy="1066800"/>
          </a:xfrm>
        </p:spPr>
        <p:txBody>
          <a:bodyPr/>
          <a:lstStyle/>
          <a:p>
            <a:r>
              <a:rPr lang="en-US" dirty="0" smtClean="0"/>
              <a:t>Positioning Elements: Relative</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12795400"/>
      </p:ext>
    </p:extLst>
  </p:cSld>
  <p:clrMapOvr>
    <a:masterClrMapping/>
  </p:clrMapOvr>
  <mc:AlternateContent xmlns:mc="http://schemas.openxmlformats.org/markup-compatibility/2006">
    <mc:Choice xmlns:p14="http://schemas.microsoft.com/office/powerpoint/2010/main" Requires="p14">
      <p:transition spd="slow" p14:dur="2000" advTm="41550"/>
    </mc:Choice>
    <mc:Fallback>
      <p:transition spd="slow" advTm="4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7</a:t>
            </a:fld>
            <a:endParaRPr lang="en-US" dirty="0"/>
          </a:p>
        </p:txBody>
      </p:sp>
      <p:sp>
        <p:nvSpPr>
          <p:cNvPr id="5"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0" y="-98868"/>
            <a:ext cx="7737091" cy="5454015"/>
          </a:xfrm>
          <a:prstGeom prst="rect">
            <a:avLst/>
          </a:prstGeom>
        </p:spPr>
      </p:pic>
      <p:sp>
        <p:nvSpPr>
          <p:cNvPr id="7" name="TextBox 6"/>
          <p:cNvSpPr txBox="1"/>
          <p:nvPr/>
        </p:nvSpPr>
        <p:spPr>
          <a:xfrm>
            <a:off x="6120206" y="3197237"/>
            <a:ext cx="3023794" cy="338554"/>
          </a:xfrm>
          <a:prstGeom prst="rect">
            <a:avLst/>
          </a:prstGeom>
          <a:solidFill>
            <a:srgbClr val="DADEBA"/>
          </a:solidFill>
          <a:ln>
            <a:solidFill>
              <a:schemeClr val="tx1"/>
            </a:solidFill>
          </a:ln>
        </p:spPr>
        <p:txBody>
          <a:bodyPr wrap="square" rtlCol="0">
            <a:spAutoFit/>
          </a:bodyPr>
          <a:lstStyle/>
          <a:p>
            <a:r>
              <a:rPr lang="en-US" sz="1600" dirty="0" smtClean="0"/>
              <a:t>Position elements 1ex upwards</a:t>
            </a:r>
            <a:endParaRPr lang="en-US" sz="1600" dirty="0"/>
          </a:p>
        </p:txBody>
      </p:sp>
      <p:cxnSp>
        <p:nvCxnSpPr>
          <p:cNvPr id="8" name="Straight Arrow Connector 7"/>
          <p:cNvCxnSpPr>
            <a:stCxn id="7" idx="1"/>
          </p:cNvCxnSpPr>
          <p:nvPr/>
        </p:nvCxnSpPr>
        <p:spPr>
          <a:xfrm rot="10800000" flipV="1">
            <a:off x="5240784" y="3366514"/>
            <a:ext cx="879422" cy="15390"/>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126626" y="3583221"/>
            <a:ext cx="3023794" cy="338554"/>
          </a:xfrm>
          <a:prstGeom prst="rect">
            <a:avLst/>
          </a:prstGeom>
          <a:solidFill>
            <a:srgbClr val="DADEBA"/>
          </a:solidFill>
          <a:ln>
            <a:solidFill>
              <a:schemeClr val="tx1"/>
            </a:solidFill>
          </a:ln>
        </p:spPr>
        <p:txBody>
          <a:bodyPr wrap="square" rtlCol="0">
            <a:spAutoFit/>
          </a:bodyPr>
          <a:lstStyle/>
          <a:p>
            <a:r>
              <a:rPr lang="en-US" sz="1600" dirty="0" smtClean="0"/>
              <a:t>Position elements 1ex downwards</a:t>
            </a:r>
            <a:endParaRPr lang="en-US" sz="1600" dirty="0"/>
          </a:p>
        </p:txBody>
      </p:sp>
      <p:cxnSp>
        <p:nvCxnSpPr>
          <p:cNvPr id="12" name="Straight Arrow Connector 11"/>
          <p:cNvCxnSpPr>
            <a:stCxn id="11" idx="1"/>
          </p:cNvCxnSpPr>
          <p:nvPr/>
        </p:nvCxnSpPr>
        <p:spPr>
          <a:xfrm rot="10800000" flipV="1">
            <a:off x="5247204" y="3752498"/>
            <a:ext cx="879422" cy="15392"/>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33046" y="4085997"/>
            <a:ext cx="3023794" cy="338554"/>
          </a:xfrm>
          <a:prstGeom prst="rect">
            <a:avLst/>
          </a:prstGeom>
          <a:solidFill>
            <a:srgbClr val="DADEBA"/>
          </a:solidFill>
          <a:ln>
            <a:solidFill>
              <a:schemeClr val="tx1"/>
            </a:solidFill>
          </a:ln>
        </p:spPr>
        <p:txBody>
          <a:bodyPr wrap="square" rtlCol="0">
            <a:spAutoFit/>
          </a:bodyPr>
          <a:lstStyle/>
          <a:p>
            <a:r>
              <a:rPr lang="en-US" sz="1600" dirty="0" smtClean="0"/>
              <a:t>Position elements 1ex leftwards</a:t>
            </a:r>
            <a:endParaRPr lang="en-US" sz="1600" dirty="0"/>
          </a:p>
        </p:txBody>
      </p:sp>
      <p:cxnSp>
        <p:nvCxnSpPr>
          <p:cNvPr id="14" name="Straight Arrow Connector 13"/>
          <p:cNvCxnSpPr>
            <a:stCxn id="13" idx="1"/>
          </p:cNvCxnSpPr>
          <p:nvPr/>
        </p:nvCxnSpPr>
        <p:spPr>
          <a:xfrm rot="10800000" flipV="1">
            <a:off x="5253624" y="4255274"/>
            <a:ext cx="879422" cy="15392"/>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10270" y="4544976"/>
            <a:ext cx="3023794" cy="338554"/>
          </a:xfrm>
          <a:prstGeom prst="rect">
            <a:avLst/>
          </a:prstGeom>
          <a:solidFill>
            <a:srgbClr val="DADEBA"/>
          </a:solidFill>
          <a:ln>
            <a:solidFill>
              <a:schemeClr val="tx1"/>
            </a:solidFill>
          </a:ln>
        </p:spPr>
        <p:txBody>
          <a:bodyPr wrap="square" rtlCol="0">
            <a:spAutoFit/>
          </a:bodyPr>
          <a:lstStyle/>
          <a:p>
            <a:r>
              <a:rPr lang="en-US" sz="1600" dirty="0" smtClean="0"/>
              <a:t>Position elements 1ex rightwards</a:t>
            </a:r>
            <a:endParaRPr lang="en-US" sz="1600" dirty="0"/>
          </a:p>
        </p:txBody>
      </p:sp>
      <p:cxnSp>
        <p:nvCxnSpPr>
          <p:cNvPr id="16" name="Straight Arrow Connector 15"/>
          <p:cNvCxnSpPr>
            <a:stCxn id="15" idx="1"/>
          </p:cNvCxnSpPr>
          <p:nvPr/>
        </p:nvCxnSpPr>
        <p:spPr>
          <a:xfrm rot="10800000" flipV="1">
            <a:off x="5230848" y="4714253"/>
            <a:ext cx="879422" cy="15392"/>
          </a:xfrm>
          <a:prstGeom prst="straightConnector1">
            <a:avLst/>
          </a:prstGeom>
          <a:ln w="38100">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074400703"/>
      </p:ext>
    </p:extLst>
  </p:cSld>
  <p:clrMapOvr>
    <a:masterClrMapping/>
  </p:clrMapOvr>
  <mc:AlternateContent xmlns:mc="http://schemas.openxmlformats.org/markup-compatibility/2006">
    <mc:Choice xmlns:p14="http://schemas.microsoft.com/office/powerpoint/2010/main" Requires="p14">
      <p:transition spd="slow" p14:dur="2000" advTm="127707"/>
    </mc:Choice>
    <mc:Fallback>
      <p:transition spd="slow" advTm="127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accel="50000" decel="5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accel="50000" decel="5000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bldLst>
      <p:bldP spid="7" grpId="0" animBg="1"/>
      <p:bldP spid="11" grpId="0" animBg="1"/>
      <p:bldP spid="13"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8</a:t>
            </a:fld>
            <a:endParaRPr lang="en-US" dirty="0"/>
          </a:p>
        </p:txBody>
      </p:sp>
      <p:sp>
        <p:nvSpPr>
          <p:cNvPr id="5" name="Rectangle 7"/>
          <p:cNvSpPr>
            <a:spLocks noChangeArrowheads="1"/>
          </p:cNvSpPr>
          <p:nvPr/>
        </p:nvSpPr>
        <p:spPr bwMode="auto">
          <a:xfrm rot="5400000">
            <a:off x="7092950" y="227023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6" name="Picture 5"/>
          <p:cNvPicPr>
            <a:picLocks noChangeAspect="1"/>
          </p:cNvPicPr>
          <p:nvPr/>
        </p:nvPicPr>
        <p:blipFill>
          <a:blip r:embed="rId6"/>
          <a:stretch>
            <a:fillRect/>
          </a:stretch>
        </p:blipFill>
        <p:spPr>
          <a:xfrm>
            <a:off x="0" y="0"/>
            <a:ext cx="8512860" cy="3518420"/>
          </a:xfrm>
          <a:prstGeom prst="rect">
            <a:avLst/>
          </a:prstGeom>
        </p:spPr>
      </p:pic>
      <p:pic>
        <p:nvPicPr>
          <p:cNvPr id="7" name="Picture 6"/>
          <p:cNvPicPr>
            <a:picLocks noChangeAspect="1"/>
          </p:cNvPicPr>
          <p:nvPr/>
        </p:nvPicPr>
        <p:blipFill>
          <a:blip r:embed="rId7"/>
          <a:stretch>
            <a:fillRect/>
          </a:stretch>
        </p:blipFill>
        <p:spPr>
          <a:xfrm>
            <a:off x="759110" y="3518420"/>
            <a:ext cx="7124700" cy="3352800"/>
          </a:xfrm>
          <a:prstGeom prst="rect">
            <a:avLst/>
          </a:prstGeom>
        </p:spPr>
      </p:pic>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11847123"/>
      </p:ext>
    </p:extLst>
  </p:cSld>
  <p:clrMapOvr>
    <a:masterClrMapping/>
  </p:clrMapOvr>
  <mc:AlternateContent xmlns:mc="http://schemas.openxmlformats.org/markup-compatibility/2006">
    <mc:Choice xmlns:p14="http://schemas.microsoft.com/office/powerpoint/2010/main" Requires="p14">
      <p:transition spd="slow" p14:dur="2000" advTm="25770"/>
    </mc:Choice>
    <mc:Fallback>
      <p:transition spd="slow" advTm="25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900" decel="100000" fill="hold"/>
                                        <p:tgtEl>
                                          <p:spTgt spid="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457200" y="1676400"/>
            <a:ext cx="8229600" cy="4897438"/>
          </a:xfrm>
        </p:spPr>
        <p:txBody>
          <a:bodyPr/>
          <a:lstStyle/>
          <a:p>
            <a:pPr eaLnBrk="1" hangingPunct="1"/>
            <a:r>
              <a:rPr lang="en-US" dirty="0"/>
              <a:t>CSS can control the backgrounds of block-level elements by </a:t>
            </a:r>
            <a:r>
              <a:rPr lang="en-US" dirty="0" smtClean="0"/>
              <a:t>adding either colors or images</a:t>
            </a:r>
          </a:p>
          <a:p>
            <a:pPr eaLnBrk="1" hangingPunct="1"/>
            <a:endParaRPr lang="en-US" dirty="0" smtClean="0"/>
          </a:p>
          <a:p>
            <a:pPr eaLnBrk="1" hangingPunct="1"/>
            <a:r>
              <a:rPr lang="en-US" dirty="0" smtClean="0"/>
              <a:t>In the next example we will add </a:t>
            </a:r>
            <a:r>
              <a:rPr lang="en-US" dirty="0"/>
              <a:t>a corporate logo to the bottom-right corner of</a:t>
            </a:r>
            <a:r>
              <a:rPr lang="en-US" dirty="0" smtClean="0"/>
              <a:t> a document</a:t>
            </a:r>
          </a:p>
          <a:p>
            <a:pPr lvl="1" eaLnBrk="1" hangingPunct="1"/>
            <a:r>
              <a:rPr lang="en-US" dirty="0" smtClean="0"/>
              <a:t>This </a:t>
            </a:r>
            <a:r>
              <a:rPr lang="en-US" dirty="0"/>
              <a:t>logo stays fixed in the corner even when the user scrolls up or </a:t>
            </a:r>
            <a:r>
              <a:rPr lang="en-US" dirty="0" smtClean="0"/>
              <a:t>down</a:t>
            </a:r>
            <a:endParaRPr lang="en-US" dirty="0"/>
          </a:p>
        </p:txBody>
      </p:sp>
      <p:sp>
        <p:nvSpPr>
          <p:cNvPr id="72707" name="Rectangle 2"/>
          <p:cNvSpPr>
            <a:spLocks noGrp="1" noChangeArrowheads="1"/>
          </p:cNvSpPr>
          <p:nvPr>
            <p:ph type="title"/>
          </p:nvPr>
        </p:nvSpPr>
        <p:spPr>
          <a:xfrm>
            <a:off x="457200" y="609600"/>
            <a:ext cx="8229600" cy="1066800"/>
          </a:xfrm>
        </p:spPr>
        <p:txBody>
          <a:bodyPr>
            <a:scene3d>
              <a:camera prst="orthographicFront"/>
              <a:lightRig rig="soft" dir="t"/>
            </a:scene3d>
            <a:sp3d prstMaterial="softEdge">
              <a:bevelT w="25400" h="25400"/>
            </a:sp3d>
          </a:bodyPr>
          <a:lstStyle/>
          <a:p>
            <a:pPr eaLnBrk="1" fontAlgn="auto" hangingPunct="1">
              <a:spcAft>
                <a:spcPts val="0"/>
              </a:spcAft>
              <a:defRPr/>
            </a:pPr>
            <a:r>
              <a:rPr lang="en-US" dirty="0" smtClean="0"/>
              <a:t>Backgrounds</a:t>
            </a:r>
          </a:p>
        </p:txBody>
      </p:sp>
      <p:sp>
        <p:nvSpPr>
          <p:cNvPr id="5" name="Slide Number Placeholder 3"/>
          <p:cNvSpPr>
            <a:spLocks noGrp="1"/>
          </p:cNvSpPr>
          <p:nvPr>
            <p:ph type="sldNum" sz="quarter" idx="12"/>
          </p:nvPr>
        </p:nvSpPr>
        <p:spPr>
          <a:xfrm>
            <a:off x="8174038" y="1588"/>
            <a:ext cx="762000" cy="366712"/>
          </a:xfrm>
        </p:spPr>
        <p:txBody>
          <a:bodyPr/>
          <a:lstStyle/>
          <a:p>
            <a:fld id="{A5D975A7-5BC2-4DE8-A14D-FB8F688F8C0F}" type="slidenum">
              <a:rPr lang="en-US" smtClean="0"/>
              <a:pPr/>
              <a:t>9</a:t>
            </a:fld>
            <a:endParaRPr lang="en-US" dirty="0"/>
          </a:p>
        </p:txBody>
      </p:sp>
      <p:sp>
        <p:nvSpPr>
          <p:cNvPr id="6" name="Rectangle 7"/>
          <p:cNvSpPr>
            <a:spLocks noChangeArrowheads="1"/>
          </p:cNvSpPr>
          <p:nvPr/>
        </p:nvSpPr>
        <p:spPr bwMode="auto">
          <a:xfrm>
            <a:off x="5419725" y="6577013"/>
            <a:ext cx="3686175" cy="274637"/>
          </a:xfrm>
          <a:prstGeom prst="rect">
            <a:avLst/>
          </a:prstGeom>
          <a:noFill/>
          <a:ln w="9525">
            <a:noFill/>
            <a:miter lim="800000"/>
            <a:headEnd/>
            <a:tailEnd/>
          </a:ln>
        </p:spPr>
        <p:txBody>
          <a:bodyPr wrap="none">
            <a:prstTxWarp prst="textNoShape">
              <a:avLst/>
            </a:prstTxWarp>
            <a:spAutoFit/>
          </a:bodyPr>
          <a:lstStyle/>
          <a:p>
            <a:pPr algn="ctr">
              <a:spcAft>
                <a:spcPct val="0"/>
              </a:spcAft>
              <a:buClrTx/>
            </a:pPr>
            <a:r>
              <a:rPr lang="en-US" sz="1200" dirty="0" err="1">
                <a:solidFill>
                  <a:schemeClr val="tx1"/>
                </a:solidFill>
                <a:sym typeface="Symbol" pitchFamily="-112" charset="2"/>
              </a:rPr>
              <a:t></a:t>
            </a:r>
            <a:r>
              <a:rPr lang="en-US" sz="1200" dirty="0">
                <a:solidFill>
                  <a:srgbClr val="000000"/>
                </a:solidFill>
              </a:rPr>
              <a:t> 2008 Pearson Education, Inc.  All rights reserved.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4206046"/>
      </p:ext>
    </p:extLst>
  </p:cSld>
  <p:clrMapOvr>
    <a:masterClrMapping/>
  </p:clrMapOvr>
  <mc:AlternateContent xmlns:mc="http://schemas.openxmlformats.org/markup-compatibility/2006">
    <mc:Choice xmlns:p14="http://schemas.microsoft.com/office/powerpoint/2010/main" Requires="p14">
      <p:transition spd="slow" p14:dur="2000" advTm="32243"/>
    </mc:Choice>
    <mc:Fallback>
      <p:transition spd="slow" advTm="32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5.6|6.9|7.8|9|7.2"/>
</p:tagLst>
</file>

<file path=ppt/tags/tag10.xml><?xml version="1.0" encoding="utf-8"?>
<p:tagLst xmlns:a="http://schemas.openxmlformats.org/drawingml/2006/main" xmlns:r="http://schemas.openxmlformats.org/officeDocument/2006/relationships" xmlns:p="http://schemas.openxmlformats.org/presentationml/2006/main">
  <p:tag name="TIMING" val="|9.6|12.5"/>
</p:tagLst>
</file>

<file path=ppt/tags/tag11.xml><?xml version="1.0" encoding="utf-8"?>
<p:tagLst xmlns:a="http://schemas.openxmlformats.org/drawingml/2006/main" xmlns:r="http://schemas.openxmlformats.org/officeDocument/2006/relationships" xmlns:p="http://schemas.openxmlformats.org/presentationml/2006/main">
  <p:tag name="TIMING" val="|93.2"/>
</p:tagLst>
</file>

<file path=ppt/tags/tag12.xml><?xml version="1.0" encoding="utf-8"?>
<p:tagLst xmlns:a="http://schemas.openxmlformats.org/drawingml/2006/main" xmlns:r="http://schemas.openxmlformats.org/officeDocument/2006/relationships" xmlns:p="http://schemas.openxmlformats.org/presentationml/2006/main">
  <p:tag name="TIMING" val="|56|14.5"/>
</p:tagLst>
</file>

<file path=ppt/tags/tag13.xml><?xml version="1.0" encoding="utf-8"?>
<p:tagLst xmlns:a="http://schemas.openxmlformats.org/drawingml/2006/main" xmlns:r="http://schemas.openxmlformats.org/officeDocument/2006/relationships" xmlns:p="http://schemas.openxmlformats.org/presentationml/2006/main">
  <p:tag name="TIMING" val="|31.5|19.1"/>
</p:tagLst>
</file>

<file path=ppt/tags/tag14.xml><?xml version="1.0" encoding="utf-8"?>
<p:tagLst xmlns:a="http://schemas.openxmlformats.org/drawingml/2006/main" xmlns:r="http://schemas.openxmlformats.org/officeDocument/2006/relationships" xmlns:p="http://schemas.openxmlformats.org/presentationml/2006/main">
  <p:tag name="TIMING" val="|16.8|26.2"/>
</p:tagLst>
</file>

<file path=ppt/tags/tag15.xml><?xml version="1.0" encoding="utf-8"?>
<p:tagLst xmlns:a="http://schemas.openxmlformats.org/drawingml/2006/main" xmlns:r="http://schemas.openxmlformats.org/officeDocument/2006/relationships" xmlns:p="http://schemas.openxmlformats.org/presentationml/2006/main">
  <p:tag name="TIMING" val="|57.9|12.4|7.1|2.5"/>
</p:tagLst>
</file>

<file path=ppt/tags/tag16.xml><?xml version="1.0" encoding="utf-8"?>
<p:tagLst xmlns:a="http://schemas.openxmlformats.org/drawingml/2006/main" xmlns:r="http://schemas.openxmlformats.org/officeDocument/2006/relationships" xmlns:p="http://schemas.openxmlformats.org/presentationml/2006/main">
  <p:tag name="TIMING" val="|21.8|14.5|23.4|19.6"/>
</p:tagLst>
</file>

<file path=ppt/tags/tag2.xml><?xml version="1.0" encoding="utf-8"?>
<p:tagLst xmlns:a="http://schemas.openxmlformats.org/drawingml/2006/main" xmlns:r="http://schemas.openxmlformats.org/officeDocument/2006/relationships" xmlns:p="http://schemas.openxmlformats.org/presentationml/2006/main">
  <p:tag name="TIMING" val="|27.6|6.8|3.5|2.6"/>
</p:tagLst>
</file>

<file path=ppt/tags/tag3.xml><?xml version="1.0" encoding="utf-8"?>
<p:tagLst xmlns:a="http://schemas.openxmlformats.org/drawingml/2006/main" xmlns:r="http://schemas.openxmlformats.org/officeDocument/2006/relationships" xmlns:p="http://schemas.openxmlformats.org/presentationml/2006/main">
  <p:tag name="TIMING" val="|15.1"/>
</p:tagLst>
</file>

<file path=ppt/tags/tag4.xml><?xml version="1.0" encoding="utf-8"?>
<p:tagLst xmlns:a="http://schemas.openxmlformats.org/drawingml/2006/main" xmlns:r="http://schemas.openxmlformats.org/officeDocument/2006/relationships" xmlns:p="http://schemas.openxmlformats.org/presentationml/2006/main">
  <p:tag name="TIMING" val="|1.7|17.9|5.7"/>
</p:tagLst>
</file>

<file path=ppt/tags/tag5.xml><?xml version="1.0" encoding="utf-8"?>
<p:tagLst xmlns:a="http://schemas.openxmlformats.org/drawingml/2006/main" xmlns:r="http://schemas.openxmlformats.org/officeDocument/2006/relationships" xmlns:p="http://schemas.openxmlformats.org/presentationml/2006/main">
  <p:tag name="TIMING" val="|2.5|32"/>
</p:tagLst>
</file>

<file path=ppt/tags/tag6.xml><?xml version="1.0" encoding="utf-8"?>
<p:tagLst xmlns:a="http://schemas.openxmlformats.org/drawingml/2006/main" xmlns:r="http://schemas.openxmlformats.org/officeDocument/2006/relationships" xmlns:p="http://schemas.openxmlformats.org/presentationml/2006/main">
  <p:tag name="TIMING" val="|4.7|2.9|1.7|4.7|3.1|6.6"/>
</p:tagLst>
</file>

<file path=ppt/tags/tag7.xml><?xml version="1.0" encoding="utf-8"?>
<p:tagLst xmlns:a="http://schemas.openxmlformats.org/drawingml/2006/main" xmlns:r="http://schemas.openxmlformats.org/officeDocument/2006/relationships" xmlns:p="http://schemas.openxmlformats.org/presentationml/2006/main">
  <p:tag name="TIMING" val="|4.6"/>
</p:tagLst>
</file>

<file path=ppt/tags/tag8.xml><?xml version="1.0" encoding="utf-8"?>
<p:tagLst xmlns:a="http://schemas.openxmlformats.org/drawingml/2006/main" xmlns:r="http://schemas.openxmlformats.org/officeDocument/2006/relationships" xmlns:p="http://schemas.openxmlformats.org/presentationml/2006/main">
  <p:tag name="TIMING" val="|7.8|48.4|11.6"/>
</p:tagLst>
</file>

<file path=ppt/tags/tag9.xml><?xml version="1.0" encoding="utf-8"?>
<p:tagLst xmlns:a="http://schemas.openxmlformats.org/drawingml/2006/main" xmlns:r="http://schemas.openxmlformats.org/officeDocument/2006/relationships" xmlns:p="http://schemas.openxmlformats.org/presentationml/2006/main">
  <p:tag name="TIMING" val="|3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3386</TotalTime>
  <Words>1550</Words>
  <Application>Microsoft Macintosh PowerPoint</Application>
  <PresentationFormat>On-screen Show (4:3)</PresentationFormat>
  <Paragraphs>268</Paragraphs>
  <Slides>25</Slides>
  <Notes>18</Notes>
  <HiddenSlides>0</HiddenSlides>
  <MMClips>25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Courier New</vt:lpstr>
      <vt:lpstr>Georgia</vt:lpstr>
      <vt:lpstr>Lucida Console</vt:lpstr>
      <vt:lpstr>ＭＳ Ｐゴシック</vt:lpstr>
      <vt:lpstr>Symbol</vt:lpstr>
      <vt:lpstr>Times New Roman</vt:lpstr>
      <vt:lpstr>Trebuchet MS</vt:lpstr>
      <vt:lpstr>Wingdings</vt:lpstr>
      <vt:lpstr>Wingdings 2</vt:lpstr>
      <vt:lpstr>Wingdings 3</vt:lpstr>
      <vt:lpstr>Urban</vt:lpstr>
      <vt:lpstr>COMP 484 Web Engineering I</vt:lpstr>
      <vt:lpstr>Positioning Elements: Absolute</vt:lpstr>
      <vt:lpstr>PowerPoint Presentation</vt:lpstr>
      <vt:lpstr>PowerPoint Presentation</vt:lpstr>
      <vt:lpstr>PowerPoint Presentation</vt:lpstr>
      <vt:lpstr>Positioning Elements: Relative</vt:lpstr>
      <vt:lpstr>PowerPoint Presentation</vt:lpstr>
      <vt:lpstr>PowerPoint Presentation</vt:lpstr>
      <vt:lpstr>Backgrounds</vt:lpstr>
      <vt:lpstr>PowerPoint Presentation</vt:lpstr>
      <vt:lpstr>PowerPoint Presentation</vt:lpstr>
      <vt:lpstr>PowerPoint Presentation</vt:lpstr>
      <vt:lpstr>PowerPoint Presentation</vt:lpstr>
      <vt:lpstr>Element Dimensions</vt:lpstr>
      <vt:lpstr>PowerPoint Presentation</vt:lpstr>
      <vt:lpstr>PowerPoint Presentation</vt:lpstr>
      <vt:lpstr>PowerPoint Presentation</vt:lpstr>
      <vt:lpstr>PowerPoint Presentation</vt:lpstr>
      <vt:lpstr>PowerPoint Presentation</vt:lpstr>
      <vt:lpstr>Descendents vs Children</vt:lpstr>
      <vt:lpstr>Descendents vs Children</vt:lpstr>
      <vt:lpstr>What about these…? </vt:lpstr>
      <vt:lpstr>Adjacent Sibling Selectors</vt:lpstr>
      <vt:lpstr>The Universal Selector</vt:lpstr>
      <vt:lpstr>What about these…?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John Darjany</dc:creator>
  <cp:lastModifiedBy>Kaplan, Adam B</cp:lastModifiedBy>
  <cp:revision>342</cp:revision>
  <cp:lastPrinted>2013-01-24T21:18:36Z</cp:lastPrinted>
  <dcterms:created xsi:type="dcterms:W3CDTF">2014-08-29T00:59:09Z</dcterms:created>
  <dcterms:modified xsi:type="dcterms:W3CDTF">2020-07-22T11:27:16Z</dcterms:modified>
</cp:coreProperties>
</file>